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4" r:id="rId5"/>
    <p:sldId id="265" r:id="rId6"/>
    <p:sldId id="270" r:id="rId7"/>
    <p:sldId id="271" r:id="rId8"/>
    <p:sldId id="272" r:id="rId9"/>
    <p:sldId id="273" r:id="rId10"/>
    <p:sldId id="266" r:id="rId11"/>
    <p:sldId id="267" r:id="rId12"/>
    <p:sldId id="268" r:id="rId13"/>
    <p:sldId id="269" r:id="rId14"/>
    <p:sldId id="276" r:id="rId15"/>
    <p:sldId id="257" r:id="rId16"/>
    <p:sldId id="277" r:id="rId17"/>
    <p:sldId id="261" r:id="rId18"/>
    <p:sldId id="262" r:id="rId19"/>
    <p:sldId id="263" r:id="rId20"/>
    <p:sldId id="278" r:id="rId21"/>
    <p:sldId id="279" r:id="rId22"/>
    <p:sldId id="280" r:id="rId23"/>
    <p:sldId id="25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CCFF33"/>
    <a:srgbClr val="99FFCC"/>
    <a:srgbClr val="00FFCC"/>
    <a:srgbClr val="00FF99"/>
    <a:srgbClr val="CCECFF"/>
    <a:srgbClr val="CCFFCC"/>
    <a:srgbClr val="FFCC66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8627"/>
  <ax:ocxPr ax:name="ExtentY" ax:value="13970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0523"/>
  <ax:ocxPr ax:name="_cy" ax:value="12638"/>
  <ax:ocxPr ax:name="FlashVars" ax:value=""/>
  <ax:ocxPr ax:name="Movie" ax:value="C:\Users\Nick\Documents\GMU\Flash Files\droop test 2.swf"/>
  <ax:ocxPr ax:name="Src" ax:value="C:\Users\Nick\Documents\GMU\Flash Files\droop test 2.swf"/>
  <ax:ocxPr ax:name="WMode" ax:value="Window"/>
  <ax:ocxPr ax:name="Play" ax:value="0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3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8203"/>
  <ax:ocxPr ax:name="ExtentY" ax:value="13864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92656-B457-4F36-9053-69D25B3A7080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F40EA-A8FB-49B9-AFAB-CDB61DE1D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92656-B457-4F36-9053-69D25B3A7080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F40EA-A8FB-49B9-AFAB-CDB61DE1D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92656-B457-4F36-9053-69D25B3A7080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F40EA-A8FB-49B9-AFAB-CDB61DE1D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92656-B457-4F36-9053-69D25B3A7080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F40EA-A8FB-49B9-AFAB-CDB61DE1D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92656-B457-4F36-9053-69D25B3A7080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F40EA-A8FB-49B9-AFAB-CDB61DE1D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92656-B457-4F36-9053-69D25B3A7080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F40EA-A8FB-49B9-AFAB-CDB61DE1D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92656-B457-4F36-9053-69D25B3A7080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F40EA-A8FB-49B9-AFAB-CDB61DE1D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92656-B457-4F36-9053-69D25B3A7080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F40EA-A8FB-49B9-AFAB-CDB61DE1D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92656-B457-4F36-9053-69D25B3A7080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F40EA-A8FB-49B9-AFAB-CDB61DE1D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92656-B457-4F36-9053-69D25B3A7080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F40EA-A8FB-49B9-AFAB-CDB61DE1D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692656-B457-4F36-9053-69D25B3A7080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85F40EA-A8FB-49B9-AFAB-CDB61DE1D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692656-B457-4F36-9053-69D25B3A7080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85F40EA-A8FB-49B9-AFAB-CDB61DE1D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Nick\Documents\GMU\Flash%20Files\shock_maker_test.html" TargetMode="External"/><Relationship Id="rId2" Type="http://schemas.openxmlformats.org/officeDocument/2006/relationships/hyperlink" Target="file:///C:\Program%20Files\Adobe\Adobe%20Utilities\Pixel%20Bender%20Toolkit\pixel_bender_toolkit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Program%20Files\NVIDIA%20Corporation\FX%20Composer%202.5\FXComposer2.ex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hatisnotseen.wordpress.com/2008/08/12/the-house-of-modern-finance-the-house-of-cards/" TargetMode="External"/><Relationship Id="rId13" Type="http://schemas.openxmlformats.org/officeDocument/2006/relationships/hyperlink" Target="http://www.gamespot.com/users/wm161406/view_image?id=Oddf5Rok7hqe7RvmnA" TargetMode="External"/><Relationship Id="rId18" Type="http://schemas.openxmlformats.org/officeDocument/2006/relationships/hyperlink" Target="http://www.developer.com/lang/other/article.php/2169281/Environment-Mapping-Techniques.htm" TargetMode="External"/><Relationship Id="rId3" Type="http://schemas.openxmlformats.org/officeDocument/2006/relationships/hyperlink" Target="http://www.gamedev.net/reference/articles/article1763.asp" TargetMode="External"/><Relationship Id="rId7" Type="http://schemas.openxmlformats.org/officeDocument/2006/relationships/hyperlink" Target="http://www.freeseamlesstextures.com/texture_tutorials/index.htm" TargetMode="External"/><Relationship Id="rId12" Type="http://schemas.openxmlformats.org/officeDocument/2006/relationships/hyperlink" Target="http://flavors.me/rschu" TargetMode="External"/><Relationship Id="rId17" Type="http://schemas.openxmlformats.org/officeDocument/2006/relationships/hyperlink" Target="http://www.ee.qub.ac.uk/graphics/openfx/demo.htm" TargetMode="External"/><Relationship Id="rId2" Type="http://schemas.openxmlformats.org/officeDocument/2006/relationships/hyperlink" Target="http://www.everyjoe.com/articles/ea-sets-release-date-for-crysis-81/" TargetMode="External"/><Relationship Id="rId16" Type="http://schemas.openxmlformats.org/officeDocument/2006/relationships/hyperlink" Target="http://www.chrisalbeluhn.com/UT3_Asset_Cre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swers.com/topic/utah-teapot" TargetMode="External"/><Relationship Id="rId11" Type="http://schemas.openxmlformats.org/officeDocument/2006/relationships/hyperlink" Target="http://ddg.sourceforge.net/screenshot.html" TargetMode="External"/><Relationship Id="rId5" Type="http://schemas.openxmlformats.org/officeDocument/2006/relationships/hyperlink" Target="http://www.derschmale.com/demo/volumeRendering/ultra-lq-switch.html" TargetMode="External"/><Relationship Id="rId15" Type="http://schemas.openxmlformats.org/officeDocument/2006/relationships/hyperlink" Target="http://www.vray.com/vray_for_cinema_4d/manual/material_layered_channels.shtml" TargetMode="External"/><Relationship Id="rId10" Type="http://schemas.openxmlformats.org/officeDocument/2006/relationships/hyperlink" Target="http://en.wikipedia.org/wiki/Fresnel_equations" TargetMode="External"/><Relationship Id="rId19" Type="http://schemas.openxmlformats.org/officeDocument/2006/relationships/hyperlink" Target="http://www.pixolator.com/showthread.php?t=79772" TargetMode="External"/><Relationship Id="rId4" Type="http://schemas.openxmlformats.org/officeDocument/2006/relationships/hyperlink" Target="http://www.cs.uiowa.edu/~cwyman/classes/spring07-22C251/" TargetMode="External"/><Relationship Id="rId9" Type="http://schemas.openxmlformats.org/officeDocument/2006/relationships/hyperlink" Target="http://www.gamedev.net/reference/art/features/fireParticles/page2.asp" TargetMode="External"/><Relationship Id="rId14" Type="http://schemas.openxmlformats.org/officeDocument/2006/relationships/hyperlink" Target="http://www.3d-test.com/interviews/mental_2.ht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Nick\Documents\Visual%20Studio%202005\Projects\Animated%20Wave\Debug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y p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572000" cy="4299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654296"/>
            <a:ext cx="7772400" cy="1975104"/>
          </a:xfrm>
        </p:spPr>
        <p:txBody>
          <a:bodyPr/>
          <a:lstStyle/>
          <a:p>
            <a:r>
              <a:rPr lang="en-US" dirty="0" smtClean="0"/>
              <a:t>Pixel shaders</a:t>
            </a:r>
            <a:r>
              <a:rPr lang="en-US" dirty="0" smtClean="0"/>
              <a:t>: Eye Candy and 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45536"/>
            <a:ext cx="7772400" cy="1508760"/>
          </a:xfrm>
        </p:spPr>
        <p:txBody>
          <a:bodyPr/>
          <a:lstStyle/>
          <a:p>
            <a:r>
              <a:rPr lang="en-US" dirty="0" smtClean="0"/>
              <a:t>Nick Kitten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Textureless</a:t>
            </a:r>
            <a:r>
              <a:rPr lang="en-US" dirty="0" smtClean="0"/>
              <a:t> 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Textures used as input for other passes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Fractals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Animated Noise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2133600"/>
            <a:ext cx="3200400" cy="99152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http://whatisnotseen.files.wordpress.com/2008/08/mandelbrot_set.jpg?w=203&amp;h=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95600"/>
            <a:ext cx="2790826" cy="2089682"/>
          </a:xfrm>
          <a:prstGeom prst="rect">
            <a:avLst/>
          </a:prstGeom>
          <a:noFill/>
        </p:spPr>
      </p:pic>
      <p:pic>
        <p:nvPicPr>
          <p:cNvPr id="23556" name="Picture 4" descr="http://images.gamedev.net/features/art/fireParticles/fig14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657600"/>
            <a:ext cx="24384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One-Dimensional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Save expensive </a:t>
            </a:r>
            <a:r>
              <a:rPr lang="en-US" dirty="0" smtClean="0"/>
              <a:t>lighting computations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Fog, Water, </a:t>
            </a:r>
            <a:r>
              <a:rPr lang="en-US" dirty="0" err="1" smtClean="0"/>
              <a:t>Heightmaps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Palette mapping</a:t>
            </a:r>
          </a:p>
          <a:p>
            <a:endParaRPr lang="en-US" dirty="0" smtClean="0"/>
          </a:p>
          <a:p>
            <a:r>
              <a:rPr lang="en-US" dirty="0" smtClean="0"/>
              <a:t>Cell shading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5602" name="Picture 2" descr="R_s = \left[ \frac{\sin (\theta_t - \theta_i)}{\sin (\theta_t + \theta_i)} \right]^2&#10;=\left(\frac{n_1\cos\theta_i-n_2\cos\theta_t}{n_1\cos\theta_i+n_2\cos\theta_t}\right)^2&#10;=\left[\frac{n_1\cos\theta_i-n_2\sqrt{1-\left(\frac{n_1}{n_2} \sin\theta_i\right)^2}}{n_1\cos\theta_i+n_2\sqrt{1-\left(\frac{n_1}{n_2} \sin\theta_i\right)^2}}\right]^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4352081" cy="552451"/>
          </a:xfrm>
          <a:prstGeom prst="rect">
            <a:avLst/>
          </a:prstGeom>
          <a:noFill/>
        </p:spPr>
      </p:pic>
      <p:pic>
        <p:nvPicPr>
          <p:cNvPr id="25604" name="Picture 4" descr="http://ddg.sourceforge.net/ss/reflection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2438400" cy="1857376"/>
          </a:xfrm>
          <a:prstGeom prst="rect">
            <a:avLst/>
          </a:prstGeom>
          <a:noFill/>
        </p:spPr>
      </p:pic>
      <p:pic>
        <p:nvPicPr>
          <p:cNvPr id="25606" name="Picture 6" descr="http://2.bp.blogspot.com/_EtiC5s1ztXY/So23RMKae_I/AAAAAAAAAGE/NCkDyCJ6-u8/s320/lenna_se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10000"/>
            <a:ext cx="1866900" cy="1866901"/>
          </a:xfrm>
          <a:prstGeom prst="rect">
            <a:avLst/>
          </a:prstGeom>
          <a:noFill/>
        </p:spPr>
      </p:pic>
      <p:pic>
        <p:nvPicPr>
          <p:cNvPr id="25608" name="Picture 8" descr="WInd Waker Lin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953000"/>
            <a:ext cx="1590141" cy="1790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1.18899E-6 L -0.18299 -0.0532 C -0.16893 -0.06523 -0.14792 -0.07194 -0.12604 -0.07194 C -0.10104 -0.07194 -0.08108 -0.06523 -0.06702 -0.0532 L 3.33333E-6 1.18899E-6 " pathEditMode="relative" rAng="0" ptsTypes="FffFF">
                                      <p:cBhvr>
                                        <p:cTn id="5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Palette Mapping</a:t>
            </a:r>
            <a:endParaRPr lang="en-US" dirty="0"/>
          </a:p>
        </p:txBody>
      </p:sp>
    </p:spTree>
    <p:controls>
      <p:control spid="24578" name="WebBrowser1" r:id="rId2" imgW="6705720" imgH="50292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Textures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Diffuse, </a:t>
            </a:r>
            <a:r>
              <a:rPr lang="en-US" dirty="0" err="1" smtClean="0"/>
              <a:t>Specular</a:t>
            </a:r>
            <a:r>
              <a:rPr lang="en-US" dirty="0" smtClean="0"/>
              <a:t>, Bump, Normal, Light Maps</a:t>
            </a:r>
          </a:p>
          <a:p>
            <a:endParaRPr lang="en-US" dirty="0"/>
          </a:p>
        </p:txBody>
      </p:sp>
      <p:pic>
        <p:nvPicPr>
          <p:cNvPr id="10" name="Picture 2" descr="http://www.chrisalbeluhn.com/UT3_Asset_Creation/Image_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138" y="2013744"/>
            <a:ext cx="4038600" cy="4038600"/>
          </a:xfrm>
          <a:prstGeom prst="rect">
            <a:avLst/>
          </a:prstGeom>
          <a:noFill/>
        </p:spPr>
      </p:pic>
      <p:pic>
        <p:nvPicPr>
          <p:cNvPr id="28676" name="Picture 4" descr="http://www.chrisalbeluhn.com/UT3_Asset_Creation/Image_00.jpg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533400" y="3048000"/>
            <a:ext cx="381000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Mapping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uvs050406-001.jpg (187364 bytes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2417604"/>
            <a:ext cx="4038600" cy="3230880"/>
          </a:xfrm>
          <a:prstGeom prst="rect">
            <a:avLst/>
          </a:prstGeom>
          <a:noFill/>
        </p:spPr>
      </p:pic>
      <p:pic>
        <p:nvPicPr>
          <p:cNvPr id="30724" name="Picture 4" descr="http://www.developer.com/img/articles/2003/03/24/EnvMapTecIm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886200" cy="3582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64886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Reset</a:t>
            </a:r>
            <a:endParaRPr lang="en-US" dirty="0"/>
          </a:p>
        </p:txBody>
      </p:sp>
    </p:spTree>
    <p:controls>
      <p:control spid="1027" name="ShockwaveFlash1" r:id="rId2" imgW="7388522" imgH="4549974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Parallax / Relief Mapping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20" name="Picture 4" descr="http://graphics.cs.brown.edu/games/SteepParallax/compare.jpg"/>
          <p:cNvPicPr>
            <a:picLocks noChangeAspect="1" noChangeArrowheads="1"/>
          </p:cNvPicPr>
          <p:nvPr/>
        </p:nvPicPr>
        <p:blipFill>
          <a:blip r:embed="rId2" cstate="print"/>
          <a:srcRect l="50295"/>
          <a:stretch>
            <a:fillRect/>
          </a:stretch>
        </p:blipFill>
        <p:spPr bwMode="auto">
          <a:xfrm>
            <a:off x="1905000" y="3581400"/>
            <a:ext cx="4953000" cy="3101862"/>
          </a:xfrm>
          <a:prstGeom prst="rect">
            <a:avLst/>
          </a:prstGeom>
          <a:noFill/>
        </p:spPr>
      </p:pic>
      <p:pic>
        <p:nvPicPr>
          <p:cNvPr id="34822" name="Picture 6" descr="http://myfeldin.com/pics/parallax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19200"/>
            <a:ext cx="607695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Buffer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9588" y="3659188"/>
            <a:ext cx="3421062" cy="2348944"/>
            <a:chOff x="3049588" y="3659188"/>
            <a:chExt cx="3421062" cy="2348944"/>
          </a:xfrm>
        </p:grpSpPr>
        <p:graphicFrame>
          <p:nvGraphicFramePr>
            <p:cNvPr id="4" name="Content Placeholder 3">
              <a:hlinkClick r:id="" action="ppaction://ole?verb=0" highlightClick="1"/>
            </p:cNvPr>
            <p:cNvGraphicFramePr>
              <a:graphicFrameLocks noChangeAspect="1"/>
            </p:cNvGraphicFramePr>
            <p:nvPr>
              <p:ph idx="1"/>
            </p:nvPr>
          </p:nvGraphicFramePr>
          <p:xfrm>
            <a:off x="3049588" y="3659188"/>
            <a:ext cx="3421062" cy="1887537"/>
          </p:xfrm>
          <a:graphic>
            <a:graphicData uri="http://schemas.openxmlformats.org/presentationml/2006/ole">
              <p:oleObj spid="_x0000_s17410" name="Packager Shell Object" showAsIcon="1" r:id="rId3" imgW="1243800" imgH="685800" progId="Package">
                <p:embed/>
              </p:oleObj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581400" y="56388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Press “s” to switch views</a:t>
              </a:r>
              <a:endParaRPr lang="en-US" dirty="0"/>
            </a:p>
          </p:txBody>
        </p:sp>
      </p:grpSp>
      <p:sp>
        <p:nvSpPr>
          <p:cNvPr id="7" name="Content Placeholder 6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3000" dirty="0" smtClean="0"/>
              <a:t>Low-precision buffer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3000" dirty="0" smtClean="0"/>
              <a:t>Allows masking of specific areas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3000" dirty="0" smtClean="0"/>
              <a:t>Can be used for arbitrary viewports; mirrors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Volumetric Textures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3D data</a:t>
            </a:r>
          </a:p>
          <a:p>
            <a:r>
              <a:rPr lang="en-US" dirty="0" smtClean="0"/>
              <a:t>Lookups</a:t>
            </a:r>
          </a:p>
          <a:p>
            <a:r>
              <a:rPr lang="en-US" dirty="0" smtClean="0"/>
              <a:t>Cutaways</a:t>
            </a:r>
            <a:endParaRPr lang="en-US" dirty="0" smtClean="0"/>
          </a:p>
          <a:p>
            <a:r>
              <a:rPr lang="en-US" dirty="0" smtClean="0"/>
              <a:t>Volume rendering</a:t>
            </a:r>
            <a:endParaRPr lang="en-US" dirty="0"/>
          </a:p>
        </p:txBody>
      </p:sp>
      <p:pic>
        <p:nvPicPr>
          <p:cNvPr id="19458" name="Picture 2" descr="http://www.cs.uiowa.edu/~cwyman/classes/spring07-22C251/imgs/volumeTextu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688" y="2070894"/>
            <a:ext cx="361950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Volumetric Rendering</a:t>
            </a:r>
            <a:endParaRPr lang="en-US" dirty="0"/>
          </a:p>
        </p:txBody>
      </p:sp>
    </p:spTree>
    <p:controls>
      <p:control spid="18434" name="WebBrowser1" r:id="rId2" imgW="6553080" imgH="499104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I’ll be Talking About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overview</a:t>
            </a:r>
            <a:r>
              <a:rPr lang="en-US" dirty="0" smtClean="0"/>
              <a:t> of </a:t>
            </a:r>
            <a:r>
              <a:rPr lang="en-US" dirty="0" smtClean="0"/>
              <a:t>GPU pipeline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Pixel Shaders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Techniques</a:t>
            </a:r>
          </a:p>
          <a:p>
            <a:r>
              <a:rPr lang="en-US" dirty="0" smtClean="0"/>
              <a:t>Tools available for creation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Drawing APIs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Direct3D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OpenGL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Windows-specific</a:t>
            </a:r>
          </a:p>
          <a:p>
            <a:r>
              <a:rPr lang="en-US" dirty="0" smtClean="0"/>
              <a:t>Updates come in major, standardized releases</a:t>
            </a:r>
          </a:p>
          <a:p>
            <a:r>
              <a:rPr lang="en-US" dirty="0" smtClean="0"/>
              <a:t>HLSL</a:t>
            </a:r>
          </a:p>
          <a:p>
            <a:r>
              <a:rPr lang="en-US" dirty="0" smtClean="0"/>
              <a:t>Left-hand coordinate system</a:t>
            </a:r>
          </a:p>
          <a:p>
            <a:r>
              <a:rPr lang="en-US" dirty="0" smtClean="0"/>
              <a:t>Uses row vectors (right matrix-multiply)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Cross-platform</a:t>
            </a:r>
          </a:p>
          <a:p>
            <a:r>
              <a:rPr lang="en-US" dirty="0" smtClean="0"/>
              <a:t>Updates come in small, quick extensions</a:t>
            </a:r>
          </a:p>
          <a:p>
            <a:r>
              <a:rPr lang="en-US" dirty="0" smtClean="0"/>
              <a:t>GLSL</a:t>
            </a:r>
          </a:p>
          <a:p>
            <a:r>
              <a:rPr lang="en-US" dirty="0" smtClean="0"/>
              <a:t>Right-hand coordinate system</a:t>
            </a:r>
          </a:p>
          <a:p>
            <a:r>
              <a:rPr lang="en-US" dirty="0" smtClean="0"/>
              <a:t>Uses column vectors (left matrix-multiply)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</a:t>
            </a:r>
            <a:r>
              <a:rPr lang="en-US" dirty="0" err="1" smtClean="0"/>
              <a:t>Shader</a:t>
            </a:r>
            <a:r>
              <a:rPr lang="en-US" dirty="0" smtClean="0"/>
              <a:t>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Adobe Pixel Bender</a:t>
            </a:r>
          </a:p>
          <a:p>
            <a:pPr lvl="1"/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Works for Photoshop, </a:t>
            </a:r>
            <a:r>
              <a:rPr lang="en-US" dirty="0" err="1" smtClean="0"/>
              <a:t>AfterEffects</a:t>
            </a:r>
            <a:r>
              <a:rPr lang="en-US" dirty="0" smtClean="0"/>
              <a:t>, and Flash</a:t>
            </a:r>
          </a:p>
          <a:p>
            <a:pPr lvl="1"/>
            <a:r>
              <a:rPr lang="en-US" dirty="0" smtClean="0"/>
              <a:t>Will use either DirectX or OpenGL</a:t>
            </a:r>
          </a:p>
          <a:p>
            <a:pPr lvl="1"/>
            <a:r>
              <a:rPr lang="en-US" u="sng" dirty="0" smtClean="0">
                <a:hlinkClick r:id="rId2" action="ppaction://program"/>
              </a:rPr>
              <a:t>DEMO</a:t>
            </a:r>
            <a:endParaRPr lang="en-US" u="sng" dirty="0" smtClean="0"/>
          </a:p>
          <a:p>
            <a:pPr lvl="1"/>
            <a:r>
              <a:rPr lang="en-US" u="sng" dirty="0" smtClean="0">
                <a:hlinkClick r:id="rId3" action="ppaction://hlinkfile"/>
              </a:rPr>
              <a:t>RESULT</a:t>
            </a:r>
            <a:endParaRPr lang="en-US" u="sng" dirty="0" smtClean="0"/>
          </a:p>
          <a:p>
            <a:r>
              <a:rPr lang="en-US" dirty="0" smtClean="0"/>
              <a:t>ATI </a:t>
            </a:r>
            <a:r>
              <a:rPr lang="en-US" dirty="0" err="1" smtClean="0"/>
              <a:t>RenderMonkey</a:t>
            </a:r>
            <a:endParaRPr lang="en-US" dirty="0" smtClean="0"/>
          </a:p>
          <a:p>
            <a:r>
              <a:rPr lang="en-US" dirty="0" err="1" smtClean="0">
                <a:hlinkClick r:id="rId4" action="ppaction://program"/>
              </a:rPr>
              <a:t>Nvidia</a:t>
            </a:r>
            <a:r>
              <a:rPr lang="en-US" dirty="0" smtClean="0">
                <a:hlinkClick r:id="rId4" action="ppaction://program"/>
              </a:rPr>
              <a:t> FX Composer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Akenine-Moller</a:t>
            </a:r>
            <a:r>
              <a:rPr lang="en-US" dirty="0" smtClean="0"/>
              <a:t>, Tomas, et al. </a:t>
            </a:r>
            <a:r>
              <a:rPr lang="en-US" i="1" dirty="0" smtClean="0"/>
              <a:t>Real-Time Rendering: Third Edition</a:t>
            </a:r>
            <a:r>
              <a:rPr lang="en-US" dirty="0" smtClean="0"/>
              <a:t>.  A K Peters: Wellesley, MA (2008)</a:t>
            </a:r>
          </a:p>
          <a:p>
            <a:r>
              <a:rPr lang="en-US" dirty="0" smtClean="0"/>
              <a:t>Luna, Frank D. </a:t>
            </a:r>
            <a:r>
              <a:rPr lang="en-US" i="1" dirty="0" smtClean="0"/>
              <a:t>Introduction to 3D Game Programming with DirectX 9.0c: A </a:t>
            </a:r>
            <a:r>
              <a:rPr lang="en-US" i="1" dirty="0" err="1" smtClean="0"/>
              <a:t>Shader</a:t>
            </a:r>
            <a:r>
              <a:rPr lang="en-US" i="1" dirty="0" smtClean="0"/>
              <a:t> Approach</a:t>
            </a:r>
            <a:r>
              <a:rPr lang="en-US" dirty="0" smtClean="0"/>
              <a:t>.  </a:t>
            </a:r>
            <a:r>
              <a:rPr lang="en-US" dirty="0" err="1" smtClean="0"/>
              <a:t>Wordware</a:t>
            </a:r>
            <a:r>
              <a:rPr lang="en-US" dirty="0" smtClean="0"/>
              <a:t> Publishing: Plano, TX (2006)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>
                <a:hlinkClick r:id="rId2"/>
              </a:rPr>
              <a:t>http://www.everyjoe.com/articles/ea-sets-release-date-for-crysis-81/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www.gamedev.net/reference/articles/article1763.asp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http://www.cs.uiowa.edu/~cwyman/classes/spring07-22C251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www.derschmale.com/demo/volumeRendering/ultra-lq-switch.html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www.answers.com/topic/utah-teapot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www.freeseamlesstextures.com/texture_tutorials/index.htm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http://whatisnotseen.wordpress.com/2008/08/12/the-house-of-modern-finance-the-house-of-cards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www.gamedev.net/reference/art/features/fireParticles/page2.asp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en.wikipedia.org/wiki/Fresnel_equations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ddg.sourceforge.net/screenshot.html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flavors.me/rschu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www.gamespot.com/users/wm161406/view_image?id=Oddf5Rok7hqe7RvmnA</a:t>
            </a:r>
            <a:endParaRPr lang="en-US" dirty="0" smtClean="0"/>
          </a:p>
          <a:p>
            <a:r>
              <a:rPr lang="en-US" dirty="0" smtClean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www.3d-test.com/interviews/mental_2.htm</a:t>
            </a:r>
            <a:endParaRPr lang="en-US" dirty="0" smtClean="0"/>
          </a:p>
          <a:p>
            <a:r>
              <a:rPr lang="en-US" dirty="0" smtClean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www.vray.com/vray_for_cinema_4d/manual/material_layered_channels.shtml</a:t>
            </a:r>
            <a:endParaRPr lang="en-US" dirty="0" smtClean="0"/>
          </a:p>
          <a:p>
            <a:r>
              <a:rPr lang="en-US" dirty="0" smtClean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www.chrisalbeluhn.com/UT3_Asset_Creation.html</a:t>
            </a:r>
            <a:endParaRPr lang="en-US" dirty="0" smtClean="0"/>
          </a:p>
          <a:p>
            <a:r>
              <a:rPr lang="en-US" dirty="0" smtClean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www.ee.qub.ac.uk/graphics/openfx/demo.htm</a:t>
            </a:r>
            <a:endParaRPr lang="en-US" dirty="0" smtClean="0"/>
          </a:p>
          <a:p>
            <a:r>
              <a:rPr lang="en-US" dirty="0" smtClean="0">
                <a:hlinkClick r:id="rId18"/>
              </a:rPr>
              <a:t>http://</a:t>
            </a:r>
            <a:r>
              <a:rPr lang="en-US" dirty="0" smtClean="0">
                <a:hlinkClick r:id="rId18"/>
              </a:rPr>
              <a:t>www.developer.com/lang/other/article.php/2169281/Environment-Mapping-Techniques.htm</a:t>
            </a:r>
            <a:endParaRPr lang="en-US" dirty="0" smtClean="0"/>
          </a:p>
          <a:p>
            <a:r>
              <a:rPr lang="en-US" dirty="0" smtClean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www.pixolator.com/showthread.php?t=79772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Any Questions?</a:t>
            </a:r>
            <a:endParaRPr lang="en-US" dirty="0"/>
          </a:p>
        </p:txBody>
      </p:sp>
      <p:pic>
        <p:nvPicPr>
          <p:cNvPr id="35844" name="Picture 4" descr="ho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353" y="1784350"/>
            <a:ext cx="5970494" cy="4572000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 flipH="1">
            <a:off x="2057400" y="1600200"/>
            <a:ext cx="2133600" cy="1447800"/>
          </a:xfrm>
          <a:prstGeom prst="wedgeRoundRectCallout">
            <a:avLst>
              <a:gd name="adj1" fmla="val -49232"/>
              <a:gd name="adj2" fmla="val 63261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Well, do </a:t>
            </a:r>
            <a:r>
              <a:rPr lang="en-US" sz="3200" dirty="0" err="1" smtClean="0">
                <a:solidFill>
                  <a:schemeClr val="bg1"/>
                </a:solidFill>
              </a:rPr>
              <a:t>ya</a:t>
            </a:r>
            <a:r>
              <a:rPr lang="en-US" sz="3200" dirty="0" smtClean="0">
                <a:solidFill>
                  <a:schemeClr val="bg1"/>
                </a:solidFill>
              </a:rPr>
              <a:t>…punk?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Levels of Detail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2860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Models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71800" y="2286000"/>
            <a:ext cx="2819400" cy="685800"/>
            <a:chOff x="2971800" y="2286000"/>
            <a:chExt cx="2819400" cy="685800"/>
          </a:xfrm>
        </p:grpSpPr>
        <p:sp>
          <p:nvSpPr>
            <p:cNvPr id="5" name="Rectangle 4"/>
            <p:cNvSpPr/>
            <p:nvPr/>
          </p:nvSpPr>
          <p:spPr>
            <a:xfrm>
              <a:off x="3962400" y="2286000"/>
              <a:ext cx="1828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Vertices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971800" y="2438400"/>
              <a:ext cx="1066800" cy="38100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62600" y="2286000"/>
            <a:ext cx="2667000" cy="685800"/>
            <a:chOff x="5562600" y="2286000"/>
            <a:chExt cx="2667000" cy="685800"/>
          </a:xfrm>
        </p:grpSpPr>
        <p:sp>
          <p:nvSpPr>
            <p:cNvPr id="6" name="Rectangle 5"/>
            <p:cNvSpPr/>
            <p:nvPr/>
          </p:nvSpPr>
          <p:spPr>
            <a:xfrm>
              <a:off x="6400800" y="2286000"/>
              <a:ext cx="1828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Faces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562600" y="2438400"/>
              <a:ext cx="1066800" cy="38100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410" name="Picture 2" descr="http://www.gamedev.net/reference/articles/nate/teapotweld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505200"/>
            <a:ext cx="1828800" cy="2438400"/>
          </a:xfrm>
          <a:prstGeom prst="rect">
            <a:avLst/>
          </a:prstGeom>
          <a:noFill/>
        </p:spPr>
      </p:pic>
      <p:pic>
        <p:nvPicPr>
          <p:cNvPr id="2050" name="Picture 2" descr="http://www.gamedev.net/reference/articles/nate/teapotwire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505200"/>
            <a:ext cx="2438400" cy="2438400"/>
          </a:xfrm>
          <a:prstGeom prst="rect">
            <a:avLst/>
          </a:prstGeom>
          <a:noFill/>
        </p:spPr>
      </p:pic>
      <p:pic>
        <p:nvPicPr>
          <p:cNvPr id="2052" name="Picture 4" descr="http://wpcontent.answers.com/wikipedia/commons/thumb/5/5f/Utah_teapot_simple_2.png/300px-Utah_teapot_simple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657600"/>
            <a:ext cx="2857500" cy="1895476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5715000" y="1371600"/>
            <a:ext cx="3200400" cy="525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37 -0.31043 C -0.20938 -0.32107 -0.19531 -0.33171 -0.19045 -0.33171 C -0.15938 -0.33171 -0.12743 -0.16516 -0.12743 0.00139 C -0.12743 -0.08258 -0.11146 -0.16516 -0.09653 -0.16516 C -0.08056 -0.16516 -0.06528 -0.08119 -0.06528 0.00139 C -0.06528 -0.04002 -0.05729 -0.08258 -0.04931 -0.08258 C -0.04132 -0.08258 -0.03334 -0.04117 -0.03334 0.00139 C -0.03334 -0.01989 -0.02934 -0.04002 -0.02535 -0.04002 C -0.02136 -0.04002 -0.01736 -0.01873 -0.01736 0.00139 C -0.01736 -0.00925 -0.01528 -0.01989 -0.01337 -0.01989 C -0.01233 -0.01989 -0.00938 -0.00925 -0.00938 0.00139 C -0.00938 -0.00393 -0.00834 -0.00925 -0.00729 -0.00925 C -0.00729 -0.00786 -0.00521 -0.00393 -0.00521 0.00139 C -0.00521 -0.00115 -0.00521 -0.00393 -0.00417 -0.00393 C -0.00417 -0.00254 -0.00313 -0.00139 -0.00313 0.00139 C -0.00313 -2.90076E-6 -0.00313 -0.00115 -0.00313 -0.00254 C -0.00209 -0.00254 -0.00209 -0.00115 -0.00209 -2.90076E-6 C -0.00104 -2.90076E-6 -0.00104 -0.00139 -0.00104 -0.00254 C 1.94444E-6 -0.00254 1.94444E-6 -0.00115 1.94444E-6 -2.90076E-6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Vertex/Pixel </a:t>
            </a:r>
            <a:r>
              <a:rPr lang="en-US" dirty="0" err="1" smtClean="0"/>
              <a:t>Shader</a:t>
            </a:r>
            <a:r>
              <a:rPr lang="en-US" dirty="0" smtClean="0"/>
              <a:t>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Vertex Shaders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Pixel  (Fragment) Shaders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Responsible for View/Projection transformations</a:t>
            </a:r>
          </a:p>
          <a:p>
            <a:r>
              <a:rPr lang="en-US" dirty="0" smtClean="0"/>
              <a:t>Used to apply mesh deformations, some lighting calculations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Responsible for outputting color information</a:t>
            </a:r>
          </a:p>
          <a:p>
            <a:endParaRPr lang="en-US" dirty="0" smtClean="0"/>
          </a:p>
          <a:p>
            <a:r>
              <a:rPr lang="en-US" dirty="0" smtClean="0"/>
              <a:t>Used for texturing, detailed shading, post-processing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609600" y="4800600"/>
            <a:ext cx="1828800" cy="1676400"/>
            <a:chOff x="609600" y="4800600"/>
            <a:chExt cx="1828800" cy="1676400"/>
          </a:xfrm>
        </p:grpSpPr>
        <p:sp>
          <p:nvSpPr>
            <p:cNvPr id="7" name="Oval 6"/>
            <p:cNvSpPr/>
            <p:nvPr/>
          </p:nvSpPr>
          <p:spPr>
            <a:xfrm>
              <a:off x="762000" y="60960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76400" y="53340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09800" y="62484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7" idx="1"/>
            </p:cNvCxnSpPr>
            <p:nvPr/>
          </p:nvCxnSpPr>
          <p:spPr>
            <a:xfrm rot="16200000" flipV="1">
              <a:off x="381000" y="5715000"/>
              <a:ext cx="643078" cy="18587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1447800" y="5105400"/>
              <a:ext cx="643078" cy="334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057400" y="5900878"/>
              <a:ext cx="643078" cy="11892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715000" y="4648200"/>
            <a:ext cx="1981199" cy="1905000"/>
            <a:chOff x="5715000" y="4648200"/>
            <a:chExt cx="1981199" cy="1905000"/>
          </a:xfrm>
        </p:grpSpPr>
        <p:sp>
          <p:nvSpPr>
            <p:cNvPr id="16" name="Oval 15"/>
            <p:cNvSpPr/>
            <p:nvPr/>
          </p:nvSpPr>
          <p:spPr>
            <a:xfrm>
              <a:off x="5867400" y="60960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6" idx="1"/>
            </p:cNvCxnSpPr>
            <p:nvPr/>
          </p:nvCxnSpPr>
          <p:spPr>
            <a:xfrm rot="16200000" flipV="1">
              <a:off x="5486400" y="5715000"/>
              <a:ext cx="643078" cy="18587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6553200" y="4953000"/>
              <a:ext cx="643078" cy="334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7315199" y="5977078"/>
              <a:ext cx="643078" cy="11892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867400" y="6096000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81800" y="5181600"/>
              <a:ext cx="228600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67599" y="6324600"/>
              <a:ext cx="2286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000" y="5867400"/>
              <a:ext cx="228600" cy="228600"/>
            </a:xfrm>
            <a:prstGeom prst="rect">
              <a:avLst/>
            </a:prstGeom>
            <a:solidFill>
              <a:srgbClr val="C3D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24600" y="5638800"/>
              <a:ext cx="228600" cy="228600"/>
            </a:xfrm>
            <a:prstGeom prst="rect">
              <a:avLst/>
            </a:prstGeom>
            <a:solidFill>
              <a:srgbClr val="E8C3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53200" y="5410200"/>
              <a:ext cx="228600" cy="228600"/>
            </a:xfrm>
            <a:prstGeom prst="rect">
              <a:avLst/>
            </a:prstGeom>
            <a:solidFill>
              <a:srgbClr val="F85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1800" y="5410200"/>
              <a:ext cx="228600" cy="2286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53200" y="5638800"/>
              <a:ext cx="228600" cy="2286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81800" y="5638800"/>
              <a:ext cx="228600" cy="2286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10400" y="5410200"/>
              <a:ext cx="228600" cy="228600"/>
            </a:xfrm>
            <a:prstGeom prst="rect">
              <a:avLst/>
            </a:prstGeom>
            <a:solidFill>
              <a:srgbClr val="FB0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10400" y="5638800"/>
              <a:ext cx="228600" cy="228600"/>
            </a:xfrm>
            <a:prstGeom prst="rect">
              <a:avLst/>
            </a:prstGeom>
            <a:solidFill>
              <a:srgbClr val="F90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24600" y="5867400"/>
              <a:ext cx="228600" cy="228600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53200" y="5867400"/>
              <a:ext cx="228600" cy="228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81800" y="5867400"/>
              <a:ext cx="228600" cy="2286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10400" y="5867400"/>
              <a:ext cx="228600" cy="2286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239000" y="5867400"/>
              <a:ext cx="228600" cy="228600"/>
            </a:xfrm>
            <a:prstGeom prst="rect">
              <a:avLst/>
            </a:prstGeom>
            <a:solidFill>
              <a:srgbClr val="8C0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6000" y="6096000"/>
              <a:ext cx="228600" cy="228600"/>
            </a:xfrm>
            <a:prstGeom prst="rect">
              <a:avLst/>
            </a:prstGeom>
            <a:solidFill>
              <a:srgbClr val="09F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24600" y="6096000"/>
              <a:ext cx="228600" cy="228600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53200" y="6096000"/>
              <a:ext cx="228600" cy="22860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781800" y="6096000"/>
              <a:ext cx="228600" cy="22860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781800" y="6324600"/>
              <a:ext cx="228600" cy="228600"/>
            </a:xfrm>
            <a:prstGeom prst="rect">
              <a:avLst/>
            </a:prstGeom>
            <a:solidFill>
              <a:srgbClr val="05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10400" y="6324600"/>
              <a:ext cx="228600" cy="228600"/>
            </a:xfrm>
            <a:prstGeom prst="rect">
              <a:avLst/>
            </a:prstGeom>
            <a:solidFill>
              <a:srgbClr val="065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39000" y="6324600"/>
              <a:ext cx="228600" cy="228600"/>
            </a:xfrm>
            <a:prstGeom prst="rect">
              <a:avLst/>
            </a:prstGeom>
            <a:solidFill>
              <a:srgbClr val="070D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10400" y="6096000"/>
              <a:ext cx="228600" cy="2286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39000" y="6096000"/>
              <a:ext cx="228600" cy="228600"/>
            </a:xfrm>
            <a:prstGeom prst="rect">
              <a:avLst/>
            </a:prstGeom>
            <a:solidFill>
              <a:srgbClr val="4B04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6200000" flipV="1">
              <a:off x="5753100" y="5524500"/>
              <a:ext cx="643078" cy="109678"/>
            </a:xfrm>
            <a:prstGeom prst="straightConnector1">
              <a:avLst/>
            </a:prstGeom>
            <a:ln w="38100">
              <a:solidFill>
                <a:srgbClr val="CC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 flipV="1">
              <a:off x="6019800" y="5334000"/>
              <a:ext cx="719278" cy="10967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6200000" flipV="1">
              <a:off x="6286500" y="5143500"/>
              <a:ext cx="643078" cy="109678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6858000" y="5215078"/>
              <a:ext cx="566878" cy="42722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 flipH="1" flipV="1">
              <a:off x="7086600" y="5596078"/>
              <a:ext cx="643078" cy="11892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ight Arrow 59"/>
          <p:cNvSpPr/>
          <p:nvPr/>
        </p:nvSpPr>
        <p:spPr>
          <a:xfrm>
            <a:off x="3124200" y="5562600"/>
            <a:ext cx="21336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INTERPOLATION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 rot="5400000">
            <a:off x="5373517" y="4838700"/>
            <a:ext cx="1981199" cy="1905000"/>
            <a:chOff x="5715000" y="4648200"/>
            <a:chExt cx="1981199" cy="1905000"/>
          </a:xfrm>
        </p:grpSpPr>
        <p:sp>
          <p:nvSpPr>
            <p:cNvPr id="62" name="Oval 61"/>
            <p:cNvSpPr/>
            <p:nvPr/>
          </p:nvSpPr>
          <p:spPr>
            <a:xfrm>
              <a:off x="5867400" y="60960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>
              <a:stCxn id="62" idx="1"/>
            </p:cNvCxnSpPr>
            <p:nvPr/>
          </p:nvCxnSpPr>
          <p:spPr>
            <a:xfrm rot="16200000" flipV="1">
              <a:off x="5486400" y="5715000"/>
              <a:ext cx="643078" cy="18587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6200000" flipV="1">
              <a:off x="6553200" y="4953000"/>
              <a:ext cx="643078" cy="334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 flipH="1" flipV="1">
              <a:off x="7315199" y="5977078"/>
              <a:ext cx="643078" cy="11892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5867400" y="6096000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781800" y="5181600"/>
              <a:ext cx="228600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467599" y="6324600"/>
              <a:ext cx="2286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96000" y="5867400"/>
              <a:ext cx="228600" cy="228600"/>
            </a:xfrm>
            <a:prstGeom prst="rect">
              <a:avLst/>
            </a:prstGeom>
            <a:solidFill>
              <a:srgbClr val="C3D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324600" y="5638800"/>
              <a:ext cx="228600" cy="228600"/>
            </a:xfrm>
            <a:prstGeom prst="rect">
              <a:avLst/>
            </a:prstGeom>
            <a:solidFill>
              <a:srgbClr val="E8C3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53200" y="5410200"/>
              <a:ext cx="228600" cy="228600"/>
            </a:xfrm>
            <a:prstGeom prst="rect">
              <a:avLst/>
            </a:prstGeom>
            <a:solidFill>
              <a:srgbClr val="F85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81800" y="5410200"/>
              <a:ext cx="228600" cy="2286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553200" y="5638800"/>
              <a:ext cx="228600" cy="2286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781800" y="5638800"/>
              <a:ext cx="228600" cy="2286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10400" y="5410200"/>
              <a:ext cx="228600" cy="228600"/>
            </a:xfrm>
            <a:prstGeom prst="rect">
              <a:avLst/>
            </a:prstGeom>
            <a:solidFill>
              <a:srgbClr val="FB0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010400" y="5638800"/>
              <a:ext cx="228600" cy="228600"/>
            </a:xfrm>
            <a:prstGeom prst="rect">
              <a:avLst/>
            </a:prstGeom>
            <a:solidFill>
              <a:srgbClr val="F90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24600" y="5867400"/>
              <a:ext cx="228600" cy="228600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553200" y="5867400"/>
              <a:ext cx="228600" cy="228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781800" y="5867400"/>
              <a:ext cx="228600" cy="2286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10400" y="5867400"/>
              <a:ext cx="228600" cy="2286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239000" y="5867400"/>
              <a:ext cx="228600" cy="228600"/>
            </a:xfrm>
            <a:prstGeom prst="rect">
              <a:avLst/>
            </a:prstGeom>
            <a:solidFill>
              <a:srgbClr val="8C0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096000" y="6096000"/>
              <a:ext cx="228600" cy="228600"/>
            </a:xfrm>
            <a:prstGeom prst="rect">
              <a:avLst/>
            </a:prstGeom>
            <a:solidFill>
              <a:srgbClr val="09F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324600" y="6096000"/>
              <a:ext cx="228600" cy="228600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553200" y="6096000"/>
              <a:ext cx="228600" cy="22860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781800" y="6096000"/>
              <a:ext cx="228600" cy="22860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781800" y="6324600"/>
              <a:ext cx="228600" cy="228600"/>
            </a:xfrm>
            <a:prstGeom prst="rect">
              <a:avLst/>
            </a:prstGeom>
            <a:solidFill>
              <a:srgbClr val="05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010400" y="6324600"/>
              <a:ext cx="228600" cy="228600"/>
            </a:xfrm>
            <a:prstGeom prst="rect">
              <a:avLst/>
            </a:prstGeom>
            <a:solidFill>
              <a:srgbClr val="065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239000" y="6324600"/>
              <a:ext cx="228600" cy="228600"/>
            </a:xfrm>
            <a:prstGeom prst="rect">
              <a:avLst/>
            </a:prstGeom>
            <a:solidFill>
              <a:srgbClr val="070D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010400" y="6096000"/>
              <a:ext cx="228600" cy="2286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239000" y="6096000"/>
              <a:ext cx="228600" cy="228600"/>
            </a:xfrm>
            <a:prstGeom prst="rect">
              <a:avLst/>
            </a:prstGeom>
            <a:solidFill>
              <a:srgbClr val="4B04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rot="16200000" flipV="1">
              <a:off x="5753100" y="5524500"/>
              <a:ext cx="643078" cy="109678"/>
            </a:xfrm>
            <a:prstGeom prst="straightConnector1">
              <a:avLst/>
            </a:prstGeom>
            <a:ln w="38100">
              <a:solidFill>
                <a:srgbClr val="CC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16200000" flipV="1">
              <a:off x="6019800" y="5334000"/>
              <a:ext cx="719278" cy="10967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16200000" flipV="1">
              <a:off x="6286500" y="5143500"/>
              <a:ext cx="643078" cy="109678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5400000" flipH="1" flipV="1">
              <a:off x="6858000" y="5215078"/>
              <a:ext cx="566878" cy="42722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5400000" flipH="1" flipV="1">
              <a:off x="7086600" y="5596078"/>
              <a:ext cx="643078" cy="11892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 rot="10800000">
            <a:off x="6781800" y="4952999"/>
            <a:ext cx="1981199" cy="1905000"/>
            <a:chOff x="5715000" y="4648200"/>
            <a:chExt cx="1981199" cy="1905000"/>
          </a:xfrm>
        </p:grpSpPr>
        <p:sp>
          <p:nvSpPr>
            <p:cNvPr id="97" name="Oval 96"/>
            <p:cNvSpPr/>
            <p:nvPr/>
          </p:nvSpPr>
          <p:spPr>
            <a:xfrm>
              <a:off x="5867400" y="60960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97" idx="1"/>
            </p:cNvCxnSpPr>
            <p:nvPr/>
          </p:nvCxnSpPr>
          <p:spPr>
            <a:xfrm rot="16200000" flipV="1">
              <a:off x="5486400" y="5715000"/>
              <a:ext cx="643078" cy="18587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16200000" flipV="1">
              <a:off x="6553200" y="4953000"/>
              <a:ext cx="643078" cy="334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 flipH="1" flipV="1">
              <a:off x="7315199" y="5977078"/>
              <a:ext cx="643078" cy="11892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5867400" y="6096000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781800" y="5181600"/>
              <a:ext cx="228600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467599" y="6324600"/>
              <a:ext cx="2286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096000" y="5867400"/>
              <a:ext cx="228600" cy="228600"/>
            </a:xfrm>
            <a:prstGeom prst="rect">
              <a:avLst/>
            </a:prstGeom>
            <a:solidFill>
              <a:srgbClr val="C3D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324600" y="5638800"/>
              <a:ext cx="228600" cy="228600"/>
            </a:xfrm>
            <a:prstGeom prst="rect">
              <a:avLst/>
            </a:prstGeom>
            <a:solidFill>
              <a:srgbClr val="E8C3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553200" y="5410200"/>
              <a:ext cx="228600" cy="228600"/>
            </a:xfrm>
            <a:prstGeom prst="rect">
              <a:avLst/>
            </a:prstGeom>
            <a:solidFill>
              <a:srgbClr val="F85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81800" y="5410200"/>
              <a:ext cx="228600" cy="2286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553200" y="5638800"/>
              <a:ext cx="228600" cy="2286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781800" y="5638800"/>
              <a:ext cx="228600" cy="2286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10400" y="5410200"/>
              <a:ext cx="228600" cy="228600"/>
            </a:xfrm>
            <a:prstGeom prst="rect">
              <a:avLst/>
            </a:prstGeom>
            <a:solidFill>
              <a:srgbClr val="FB0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010400" y="5638800"/>
              <a:ext cx="228600" cy="228600"/>
            </a:xfrm>
            <a:prstGeom prst="rect">
              <a:avLst/>
            </a:prstGeom>
            <a:solidFill>
              <a:srgbClr val="F90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324600" y="5867400"/>
              <a:ext cx="228600" cy="228600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553200" y="5867400"/>
              <a:ext cx="228600" cy="228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781800" y="5867400"/>
              <a:ext cx="228600" cy="2286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010400" y="5867400"/>
              <a:ext cx="228600" cy="2286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239000" y="5867400"/>
              <a:ext cx="228600" cy="228600"/>
            </a:xfrm>
            <a:prstGeom prst="rect">
              <a:avLst/>
            </a:prstGeom>
            <a:solidFill>
              <a:srgbClr val="8C0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096000" y="6096000"/>
              <a:ext cx="228600" cy="228600"/>
            </a:xfrm>
            <a:prstGeom prst="rect">
              <a:avLst/>
            </a:prstGeom>
            <a:solidFill>
              <a:srgbClr val="09F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324600" y="6096000"/>
              <a:ext cx="228600" cy="228600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53200" y="6096000"/>
              <a:ext cx="228600" cy="22860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781800" y="6096000"/>
              <a:ext cx="228600" cy="22860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781800" y="6324600"/>
              <a:ext cx="228600" cy="228600"/>
            </a:xfrm>
            <a:prstGeom prst="rect">
              <a:avLst/>
            </a:prstGeom>
            <a:solidFill>
              <a:srgbClr val="05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010400" y="6324600"/>
              <a:ext cx="228600" cy="228600"/>
            </a:xfrm>
            <a:prstGeom prst="rect">
              <a:avLst/>
            </a:prstGeom>
            <a:solidFill>
              <a:srgbClr val="065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239000" y="6324600"/>
              <a:ext cx="228600" cy="228600"/>
            </a:xfrm>
            <a:prstGeom prst="rect">
              <a:avLst/>
            </a:prstGeom>
            <a:solidFill>
              <a:srgbClr val="070D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010400" y="6096000"/>
              <a:ext cx="228600" cy="2286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239000" y="6096000"/>
              <a:ext cx="228600" cy="228600"/>
            </a:xfrm>
            <a:prstGeom prst="rect">
              <a:avLst/>
            </a:prstGeom>
            <a:solidFill>
              <a:srgbClr val="4B04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 rot="16200000" flipV="1">
              <a:off x="5753100" y="5524500"/>
              <a:ext cx="643078" cy="109678"/>
            </a:xfrm>
            <a:prstGeom prst="straightConnector1">
              <a:avLst/>
            </a:prstGeom>
            <a:ln w="38100">
              <a:solidFill>
                <a:srgbClr val="CC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16200000" flipV="1">
              <a:off x="6019800" y="5334000"/>
              <a:ext cx="719278" cy="10967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16200000" flipV="1">
              <a:off x="6286500" y="5143500"/>
              <a:ext cx="643078" cy="109678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rot="5400000" flipH="1" flipV="1">
              <a:off x="6858000" y="5215078"/>
              <a:ext cx="566878" cy="42722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rot="5400000" flipH="1" flipV="1">
              <a:off x="7086600" y="5596078"/>
              <a:ext cx="643078" cy="11892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3429000" y="2514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hlinkClick r:id="rId2"/>
              </a:rPr>
              <a:t>DEMO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Pixel </a:t>
            </a:r>
            <a:r>
              <a:rPr lang="en-US" dirty="0" err="1" smtClean="0"/>
              <a:t>Shader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Texture Samples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1524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Processing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524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H="1">
            <a:off x="1447800" y="2133600"/>
            <a:ext cx="1066800" cy="110799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Ø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276600"/>
            <a:ext cx="2057400" cy="99152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http://www.freeseamlesstextures.com/texture_tutorials/Seamless_Texture_Tutorial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2020013" cy="1348359"/>
          </a:xfrm>
          <a:prstGeom prst="rect">
            <a:avLst/>
          </a:prstGeom>
          <a:noFill/>
        </p:spPr>
      </p:pic>
      <p:sp>
        <p:nvSpPr>
          <p:cNvPr id="9" name="Cube 8"/>
          <p:cNvSpPr/>
          <p:nvPr/>
        </p:nvSpPr>
        <p:spPr>
          <a:xfrm>
            <a:off x="1295400" y="5334000"/>
            <a:ext cx="1447800" cy="1295400"/>
          </a:xfrm>
          <a:prstGeom prst="cub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3810000"/>
            <a:ext cx="2623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x,y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,…)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14" name="Curved Connector 13"/>
          <p:cNvCxnSpPr>
            <a:stCxn id="6" idx="1"/>
            <a:endCxn id="10" idx="1"/>
          </p:cNvCxnSpPr>
          <p:nvPr/>
        </p:nvCxnSpPr>
        <p:spPr>
          <a:xfrm>
            <a:off x="2514600" y="2687598"/>
            <a:ext cx="1219200" cy="1584067"/>
          </a:xfrm>
          <a:prstGeom prst="curvedConnector3">
            <a:avLst>
              <a:gd name="adj1" fmla="val 7710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3"/>
            <a:endCxn id="10" idx="1"/>
          </p:cNvCxnSpPr>
          <p:nvPr/>
        </p:nvCxnSpPr>
        <p:spPr>
          <a:xfrm>
            <a:off x="3048000" y="3326176"/>
            <a:ext cx="685800" cy="945489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21506" idx="3"/>
            <a:endCxn id="10" idx="1"/>
          </p:cNvCxnSpPr>
          <p:nvPr/>
        </p:nvCxnSpPr>
        <p:spPr>
          <a:xfrm flipV="1">
            <a:off x="3010613" y="4271665"/>
            <a:ext cx="723187" cy="60115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9" idx="5"/>
            <a:endCxn id="10" idx="1"/>
          </p:cNvCxnSpPr>
          <p:nvPr/>
        </p:nvCxnSpPr>
        <p:spPr>
          <a:xfrm flipV="1">
            <a:off x="2743200" y="4271665"/>
            <a:ext cx="990600" cy="154811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0" idx="0"/>
          </p:cNvCxnSpPr>
          <p:nvPr/>
        </p:nvCxnSpPr>
        <p:spPr>
          <a:xfrm rot="16200000" flipV="1">
            <a:off x="4084901" y="2849299"/>
            <a:ext cx="609600" cy="1311802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4673214" y="2313542"/>
            <a:ext cx="1165726" cy="1552547"/>
          </a:xfrm>
          <a:custGeom>
            <a:avLst/>
            <a:gdLst>
              <a:gd name="connsiteX0" fmla="*/ 416579 w 1165726"/>
              <a:gd name="connsiteY0" fmla="*/ 1443210 h 1552547"/>
              <a:gd name="connsiteX1" fmla="*/ 361494 w 1165726"/>
              <a:gd name="connsiteY1" fmla="*/ 1344058 h 1552547"/>
              <a:gd name="connsiteX2" fmla="*/ 328444 w 1165726"/>
              <a:gd name="connsiteY2" fmla="*/ 1311007 h 1552547"/>
              <a:gd name="connsiteX3" fmla="*/ 284376 w 1165726"/>
              <a:gd name="connsiteY3" fmla="*/ 1244906 h 1552547"/>
              <a:gd name="connsiteX4" fmla="*/ 229292 w 1165726"/>
              <a:gd name="connsiteY4" fmla="*/ 1178805 h 1552547"/>
              <a:gd name="connsiteX5" fmla="*/ 152174 w 1165726"/>
              <a:gd name="connsiteY5" fmla="*/ 1079653 h 1552547"/>
              <a:gd name="connsiteX6" fmla="*/ 130140 w 1165726"/>
              <a:gd name="connsiteY6" fmla="*/ 1046603 h 1552547"/>
              <a:gd name="connsiteX7" fmla="*/ 97090 w 1165726"/>
              <a:gd name="connsiteY7" fmla="*/ 980501 h 1552547"/>
              <a:gd name="connsiteX8" fmla="*/ 75056 w 1165726"/>
              <a:gd name="connsiteY8" fmla="*/ 903383 h 1552547"/>
              <a:gd name="connsiteX9" fmla="*/ 53022 w 1165726"/>
              <a:gd name="connsiteY9" fmla="*/ 837282 h 1552547"/>
              <a:gd name="connsiteX10" fmla="*/ 42005 w 1165726"/>
              <a:gd name="connsiteY10" fmla="*/ 782198 h 1552547"/>
              <a:gd name="connsiteX11" fmla="*/ 30988 w 1165726"/>
              <a:gd name="connsiteY11" fmla="*/ 738130 h 1552547"/>
              <a:gd name="connsiteX12" fmla="*/ 19972 w 1165726"/>
              <a:gd name="connsiteY12" fmla="*/ 672029 h 1552547"/>
              <a:gd name="connsiteX13" fmla="*/ 19972 w 1165726"/>
              <a:gd name="connsiteY13" fmla="*/ 352540 h 1552547"/>
              <a:gd name="connsiteX14" fmla="*/ 42005 w 1165726"/>
              <a:gd name="connsiteY14" fmla="*/ 286439 h 1552547"/>
              <a:gd name="connsiteX15" fmla="*/ 53022 w 1165726"/>
              <a:gd name="connsiteY15" fmla="*/ 253388 h 1552547"/>
              <a:gd name="connsiteX16" fmla="*/ 75056 w 1165726"/>
              <a:gd name="connsiteY16" fmla="*/ 220338 h 1552547"/>
              <a:gd name="connsiteX17" fmla="*/ 141157 w 1165726"/>
              <a:gd name="connsiteY17" fmla="*/ 176270 h 1552547"/>
              <a:gd name="connsiteX18" fmla="*/ 174208 w 1165726"/>
              <a:gd name="connsiteY18" fmla="*/ 154236 h 1552547"/>
              <a:gd name="connsiteX19" fmla="*/ 218275 w 1165726"/>
              <a:gd name="connsiteY19" fmla="*/ 132203 h 1552547"/>
              <a:gd name="connsiteX20" fmla="*/ 251326 w 1165726"/>
              <a:gd name="connsiteY20" fmla="*/ 110169 h 1552547"/>
              <a:gd name="connsiteX21" fmla="*/ 295393 w 1165726"/>
              <a:gd name="connsiteY21" fmla="*/ 88135 h 1552547"/>
              <a:gd name="connsiteX22" fmla="*/ 328444 w 1165726"/>
              <a:gd name="connsiteY22" fmla="*/ 66101 h 1552547"/>
              <a:gd name="connsiteX23" fmla="*/ 394545 w 1165726"/>
              <a:gd name="connsiteY23" fmla="*/ 44068 h 1552547"/>
              <a:gd name="connsiteX24" fmla="*/ 427596 w 1165726"/>
              <a:gd name="connsiteY24" fmla="*/ 33051 h 1552547"/>
              <a:gd name="connsiteX25" fmla="*/ 526747 w 1165726"/>
              <a:gd name="connsiteY25" fmla="*/ 11017 h 1552547"/>
              <a:gd name="connsiteX26" fmla="*/ 614882 w 1165726"/>
              <a:gd name="connsiteY26" fmla="*/ 0 h 1552547"/>
              <a:gd name="connsiteX27" fmla="*/ 868270 w 1165726"/>
              <a:gd name="connsiteY27" fmla="*/ 11017 h 1552547"/>
              <a:gd name="connsiteX28" fmla="*/ 934372 w 1165726"/>
              <a:gd name="connsiteY28" fmla="*/ 33051 h 1552547"/>
              <a:gd name="connsiteX29" fmla="*/ 989456 w 1165726"/>
              <a:gd name="connsiteY29" fmla="*/ 88135 h 1552547"/>
              <a:gd name="connsiteX30" fmla="*/ 1055557 w 1165726"/>
              <a:gd name="connsiteY30" fmla="*/ 154236 h 1552547"/>
              <a:gd name="connsiteX31" fmla="*/ 1088608 w 1165726"/>
              <a:gd name="connsiteY31" fmla="*/ 231354 h 1552547"/>
              <a:gd name="connsiteX32" fmla="*/ 1121658 w 1165726"/>
              <a:gd name="connsiteY32" fmla="*/ 264405 h 1552547"/>
              <a:gd name="connsiteX33" fmla="*/ 1143692 w 1165726"/>
              <a:gd name="connsiteY33" fmla="*/ 330506 h 1552547"/>
              <a:gd name="connsiteX34" fmla="*/ 1154709 w 1165726"/>
              <a:gd name="connsiteY34" fmla="*/ 363557 h 1552547"/>
              <a:gd name="connsiteX35" fmla="*/ 1165726 w 1165726"/>
              <a:gd name="connsiteY35" fmla="*/ 407624 h 1552547"/>
              <a:gd name="connsiteX36" fmla="*/ 1154709 w 1165726"/>
              <a:gd name="connsiteY36" fmla="*/ 661012 h 1552547"/>
              <a:gd name="connsiteX37" fmla="*/ 1132675 w 1165726"/>
              <a:gd name="connsiteY37" fmla="*/ 727113 h 1552547"/>
              <a:gd name="connsiteX38" fmla="*/ 1110641 w 1165726"/>
              <a:gd name="connsiteY38" fmla="*/ 793215 h 1552547"/>
              <a:gd name="connsiteX39" fmla="*/ 1077591 w 1165726"/>
              <a:gd name="connsiteY39" fmla="*/ 870333 h 1552547"/>
              <a:gd name="connsiteX40" fmla="*/ 1033523 w 1165726"/>
              <a:gd name="connsiteY40" fmla="*/ 936434 h 1552547"/>
              <a:gd name="connsiteX41" fmla="*/ 967422 w 1165726"/>
              <a:gd name="connsiteY41" fmla="*/ 1035586 h 1552547"/>
              <a:gd name="connsiteX42" fmla="*/ 945388 w 1165726"/>
              <a:gd name="connsiteY42" fmla="*/ 1068636 h 1552547"/>
              <a:gd name="connsiteX43" fmla="*/ 912338 w 1165726"/>
              <a:gd name="connsiteY43" fmla="*/ 1101687 h 1552547"/>
              <a:gd name="connsiteX44" fmla="*/ 868270 w 1165726"/>
              <a:gd name="connsiteY44" fmla="*/ 1167788 h 1552547"/>
              <a:gd name="connsiteX45" fmla="*/ 835220 w 1165726"/>
              <a:gd name="connsiteY45" fmla="*/ 1200839 h 1552547"/>
              <a:gd name="connsiteX46" fmla="*/ 813186 w 1165726"/>
              <a:gd name="connsiteY46" fmla="*/ 1233889 h 1552547"/>
              <a:gd name="connsiteX47" fmla="*/ 747085 w 1165726"/>
              <a:gd name="connsiteY47" fmla="*/ 1288974 h 1552547"/>
              <a:gd name="connsiteX48" fmla="*/ 725051 w 1165726"/>
              <a:gd name="connsiteY48" fmla="*/ 1322024 h 1552547"/>
              <a:gd name="connsiteX49" fmla="*/ 692000 w 1165726"/>
              <a:gd name="connsiteY49" fmla="*/ 1344058 h 1552547"/>
              <a:gd name="connsiteX50" fmla="*/ 592849 w 1165726"/>
              <a:gd name="connsiteY50" fmla="*/ 1432193 h 1552547"/>
              <a:gd name="connsiteX51" fmla="*/ 537764 w 1165726"/>
              <a:gd name="connsiteY51" fmla="*/ 1476260 h 1552547"/>
              <a:gd name="connsiteX52" fmla="*/ 515731 w 1165726"/>
              <a:gd name="connsiteY52" fmla="*/ 1509311 h 1552547"/>
              <a:gd name="connsiteX53" fmla="*/ 482680 w 1165726"/>
              <a:gd name="connsiteY53" fmla="*/ 1520328 h 1552547"/>
              <a:gd name="connsiteX54" fmla="*/ 394545 w 1165726"/>
              <a:gd name="connsiteY54" fmla="*/ 1542362 h 15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65726" h="1552547">
                <a:moveTo>
                  <a:pt x="416579" y="1443210"/>
                </a:moveTo>
                <a:cubicBezTo>
                  <a:pt x="402725" y="1401648"/>
                  <a:pt x="399377" y="1381943"/>
                  <a:pt x="361494" y="1344058"/>
                </a:cubicBezTo>
                <a:cubicBezTo>
                  <a:pt x="350477" y="1333041"/>
                  <a:pt x="338009" y="1323305"/>
                  <a:pt x="328444" y="1311007"/>
                </a:cubicBezTo>
                <a:cubicBezTo>
                  <a:pt x="312186" y="1290104"/>
                  <a:pt x="303101" y="1263631"/>
                  <a:pt x="284376" y="1244906"/>
                </a:cubicBezTo>
                <a:cubicBezTo>
                  <a:pt x="187820" y="1148350"/>
                  <a:pt x="305982" y="1270834"/>
                  <a:pt x="229292" y="1178805"/>
                </a:cubicBezTo>
                <a:cubicBezTo>
                  <a:pt x="142996" y="1075250"/>
                  <a:pt x="263555" y="1246724"/>
                  <a:pt x="152174" y="1079653"/>
                </a:cubicBezTo>
                <a:lnTo>
                  <a:pt x="130140" y="1046603"/>
                </a:lnTo>
                <a:cubicBezTo>
                  <a:pt x="102449" y="963531"/>
                  <a:pt x="139801" y="1065924"/>
                  <a:pt x="97090" y="980501"/>
                </a:cubicBezTo>
                <a:cubicBezTo>
                  <a:pt x="87833" y="961986"/>
                  <a:pt x="80352" y="921036"/>
                  <a:pt x="75056" y="903383"/>
                </a:cubicBezTo>
                <a:cubicBezTo>
                  <a:pt x="68382" y="881137"/>
                  <a:pt x="57577" y="860057"/>
                  <a:pt x="53022" y="837282"/>
                </a:cubicBezTo>
                <a:cubicBezTo>
                  <a:pt x="49350" y="818921"/>
                  <a:pt x="46067" y="800477"/>
                  <a:pt x="42005" y="782198"/>
                </a:cubicBezTo>
                <a:cubicBezTo>
                  <a:pt x="38720" y="767417"/>
                  <a:pt x="33957" y="752977"/>
                  <a:pt x="30988" y="738130"/>
                </a:cubicBezTo>
                <a:cubicBezTo>
                  <a:pt x="26607" y="716226"/>
                  <a:pt x="23644" y="694063"/>
                  <a:pt x="19972" y="672029"/>
                </a:cubicBezTo>
                <a:cubicBezTo>
                  <a:pt x="9294" y="533218"/>
                  <a:pt x="0" y="499007"/>
                  <a:pt x="19972" y="352540"/>
                </a:cubicBezTo>
                <a:cubicBezTo>
                  <a:pt x="23110" y="329528"/>
                  <a:pt x="34661" y="308473"/>
                  <a:pt x="42005" y="286439"/>
                </a:cubicBezTo>
                <a:cubicBezTo>
                  <a:pt x="45677" y="275422"/>
                  <a:pt x="46580" y="263050"/>
                  <a:pt x="53022" y="253388"/>
                </a:cubicBezTo>
                <a:cubicBezTo>
                  <a:pt x="60367" y="242371"/>
                  <a:pt x="65091" y="229057"/>
                  <a:pt x="75056" y="220338"/>
                </a:cubicBezTo>
                <a:cubicBezTo>
                  <a:pt x="94985" y="202900"/>
                  <a:pt x="119123" y="190959"/>
                  <a:pt x="141157" y="176270"/>
                </a:cubicBezTo>
                <a:cubicBezTo>
                  <a:pt x="152174" y="168925"/>
                  <a:pt x="162365" y="160157"/>
                  <a:pt x="174208" y="154236"/>
                </a:cubicBezTo>
                <a:cubicBezTo>
                  <a:pt x="188897" y="146892"/>
                  <a:pt x="204016" y="140351"/>
                  <a:pt x="218275" y="132203"/>
                </a:cubicBezTo>
                <a:cubicBezTo>
                  <a:pt x="229771" y="125634"/>
                  <a:pt x="239830" y="116738"/>
                  <a:pt x="251326" y="110169"/>
                </a:cubicBezTo>
                <a:cubicBezTo>
                  <a:pt x="265585" y="102021"/>
                  <a:pt x="281134" y="96283"/>
                  <a:pt x="295393" y="88135"/>
                </a:cubicBezTo>
                <a:cubicBezTo>
                  <a:pt x="306889" y="81566"/>
                  <a:pt x="316344" y="71479"/>
                  <a:pt x="328444" y="66101"/>
                </a:cubicBezTo>
                <a:cubicBezTo>
                  <a:pt x="349668" y="56668"/>
                  <a:pt x="372511" y="51412"/>
                  <a:pt x="394545" y="44068"/>
                </a:cubicBezTo>
                <a:cubicBezTo>
                  <a:pt x="405562" y="40396"/>
                  <a:pt x="416330" y="35868"/>
                  <a:pt x="427596" y="33051"/>
                </a:cubicBezTo>
                <a:cubicBezTo>
                  <a:pt x="462687" y="24278"/>
                  <a:pt x="490383" y="16612"/>
                  <a:pt x="526747" y="11017"/>
                </a:cubicBezTo>
                <a:cubicBezTo>
                  <a:pt x="556010" y="6515"/>
                  <a:pt x="585504" y="3672"/>
                  <a:pt x="614882" y="0"/>
                </a:cubicBezTo>
                <a:cubicBezTo>
                  <a:pt x="699345" y="3672"/>
                  <a:pt x="784176" y="2318"/>
                  <a:pt x="868270" y="11017"/>
                </a:cubicBezTo>
                <a:cubicBezTo>
                  <a:pt x="891373" y="13407"/>
                  <a:pt x="934372" y="33051"/>
                  <a:pt x="934372" y="33051"/>
                </a:cubicBezTo>
                <a:cubicBezTo>
                  <a:pt x="1002475" y="78454"/>
                  <a:pt x="936041" y="28044"/>
                  <a:pt x="989456" y="88135"/>
                </a:cubicBezTo>
                <a:cubicBezTo>
                  <a:pt x="1010158" y="111424"/>
                  <a:pt x="1055557" y="154236"/>
                  <a:pt x="1055557" y="154236"/>
                </a:cubicBezTo>
                <a:cubicBezTo>
                  <a:pt x="1064548" y="181209"/>
                  <a:pt x="1071590" y="207529"/>
                  <a:pt x="1088608" y="231354"/>
                </a:cubicBezTo>
                <a:cubicBezTo>
                  <a:pt x="1097664" y="244032"/>
                  <a:pt x="1110641" y="253388"/>
                  <a:pt x="1121658" y="264405"/>
                </a:cubicBezTo>
                <a:lnTo>
                  <a:pt x="1143692" y="330506"/>
                </a:lnTo>
                <a:cubicBezTo>
                  <a:pt x="1147364" y="341523"/>
                  <a:pt x="1151892" y="352291"/>
                  <a:pt x="1154709" y="363557"/>
                </a:cubicBezTo>
                <a:lnTo>
                  <a:pt x="1165726" y="407624"/>
                </a:lnTo>
                <a:cubicBezTo>
                  <a:pt x="1162054" y="492087"/>
                  <a:pt x="1163408" y="576918"/>
                  <a:pt x="1154709" y="661012"/>
                </a:cubicBezTo>
                <a:cubicBezTo>
                  <a:pt x="1152319" y="684114"/>
                  <a:pt x="1140020" y="705079"/>
                  <a:pt x="1132675" y="727113"/>
                </a:cubicBezTo>
                <a:lnTo>
                  <a:pt x="1110641" y="793215"/>
                </a:lnTo>
                <a:cubicBezTo>
                  <a:pt x="1099244" y="827408"/>
                  <a:pt x="1098013" y="836296"/>
                  <a:pt x="1077591" y="870333"/>
                </a:cubicBezTo>
                <a:cubicBezTo>
                  <a:pt x="1063966" y="893040"/>
                  <a:pt x="1048212" y="914400"/>
                  <a:pt x="1033523" y="936434"/>
                </a:cubicBezTo>
                <a:lnTo>
                  <a:pt x="967422" y="1035586"/>
                </a:lnTo>
                <a:cubicBezTo>
                  <a:pt x="960077" y="1046603"/>
                  <a:pt x="954750" y="1059273"/>
                  <a:pt x="945388" y="1068636"/>
                </a:cubicBezTo>
                <a:cubicBezTo>
                  <a:pt x="934371" y="1079653"/>
                  <a:pt x="921903" y="1089389"/>
                  <a:pt x="912338" y="1101687"/>
                </a:cubicBezTo>
                <a:cubicBezTo>
                  <a:pt x="896080" y="1122590"/>
                  <a:pt x="886995" y="1149063"/>
                  <a:pt x="868270" y="1167788"/>
                </a:cubicBezTo>
                <a:cubicBezTo>
                  <a:pt x="857253" y="1178805"/>
                  <a:pt x="845194" y="1188870"/>
                  <a:pt x="835220" y="1200839"/>
                </a:cubicBezTo>
                <a:cubicBezTo>
                  <a:pt x="826744" y="1211011"/>
                  <a:pt x="822549" y="1224527"/>
                  <a:pt x="813186" y="1233889"/>
                </a:cubicBezTo>
                <a:cubicBezTo>
                  <a:pt x="726529" y="1320545"/>
                  <a:pt x="837321" y="1180691"/>
                  <a:pt x="747085" y="1288974"/>
                </a:cubicBezTo>
                <a:cubicBezTo>
                  <a:pt x="738609" y="1299146"/>
                  <a:pt x="734414" y="1312662"/>
                  <a:pt x="725051" y="1322024"/>
                </a:cubicBezTo>
                <a:cubicBezTo>
                  <a:pt x="715688" y="1331387"/>
                  <a:pt x="701896" y="1335261"/>
                  <a:pt x="692000" y="1344058"/>
                </a:cubicBezTo>
                <a:cubicBezTo>
                  <a:pt x="578801" y="1444679"/>
                  <a:pt x="667860" y="1382184"/>
                  <a:pt x="592849" y="1432193"/>
                </a:cubicBezTo>
                <a:cubicBezTo>
                  <a:pt x="529700" y="1526916"/>
                  <a:pt x="613786" y="1415442"/>
                  <a:pt x="537764" y="1476260"/>
                </a:cubicBezTo>
                <a:cubicBezTo>
                  <a:pt x="527425" y="1484531"/>
                  <a:pt x="526070" y="1501040"/>
                  <a:pt x="515731" y="1509311"/>
                </a:cubicBezTo>
                <a:cubicBezTo>
                  <a:pt x="506663" y="1516566"/>
                  <a:pt x="493067" y="1515135"/>
                  <a:pt x="482680" y="1520328"/>
                </a:cubicBezTo>
                <a:cubicBezTo>
                  <a:pt x="418242" y="1552547"/>
                  <a:pt x="485209" y="1542362"/>
                  <a:pt x="394545" y="1542362"/>
                </a:cubicBezTo>
              </a:path>
            </a:pathLst>
          </a:cu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43800" y="4114800"/>
            <a:ext cx="304800" cy="304800"/>
          </a:xfrm>
          <a:prstGeom prst="rect">
            <a:avLst/>
          </a:prstGeom>
          <a:solidFill>
            <a:srgbClr val="FFFF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24"/>
          <p:cNvCxnSpPr>
            <a:stCxn id="10" idx="3"/>
            <a:endCxn id="34" idx="1"/>
          </p:cNvCxnSpPr>
          <p:nvPr/>
        </p:nvCxnSpPr>
        <p:spPr>
          <a:xfrm flipV="1">
            <a:off x="6357403" y="4267200"/>
            <a:ext cx="1186397" cy="4465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81400" y="5638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Constants – Floats, Vectors, Matrices</a:t>
            </a:r>
            <a:endParaRPr lang="en-US" sz="1600" dirty="0"/>
          </a:p>
        </p:txBody>
      </p:sp>
      <p:cxnSp>
        <p:nvCxnSpPr>
          <p:cNvPr id="39" name="Curved Connector 24"/>
          <p:cNvCxnSpPr>
            <a:stCxn id="38" idx="0"/>
            <a:endCxn id="10" idx="2"/>
          </p:cNvCxnSpPr>
          <p:nvPr/>
        </p:nvCxnSpPr>
        <p:spPr>
          <a:xfrm rot="16200000" flipV="1">
            <a:off x="4603716" y="5175216"/>
            <a:ext cx="905470" cy="21698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81800" y="4648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(R,G,B,A)</a:t>
            </a:r>
            <a:endParaRPr lang="en-US" sz="1600" dirty="0"/>
          </a:p>
        </p:txBody>
      </p:sp>
      <p:sp>
        <p:nvSpPr>
          <p:cNvPr id="47" name="Rectangle 46"/>
          <p:cNvSpPr/>
          <p:nvPr/>
        </p:nvSpPr>
        <p:spPr>
          <a:xfrm>
            <a:off x="7696200" y="4267200"/>
            <a:ext cx="304800" cy="304800"/>
          </a:xfrm>
          <a:prstGeom prst="rect">
            <a:avLst/>
          </a:prstGeom>
          <a:solidFill>
            <a:schemeClr val="accent2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924800" y="4114800"/>
            <a:ext cx="304800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9" grpId="0" animBg="1"/>
      <p:bldP spid="10" grpId="0"/>
      <p:bldP spid="33" grpId="0" animBg="1"/>
      <p:bldP spid="34" grpId="0" animBg="1"/>
      <p:bldP spid="38" grpId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Higher-Level Units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Shader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71600" y="2209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71600" y="2819400"/>
            <a:ext cx="457200" cy="4572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524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524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Technique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524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Effect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71600" y="3429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4038600"/>
            <a:ext cx="457200" cy="4572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71600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71600" y="5181600"/>
            <a:ext cx="457200" cy="4572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1600" y="5791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71600" y="6400800"/>
            <a:ext cx="457200" cy="4572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24200" y="2438400"/>
            <a:ext cx="4572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4" idx="6"/>
            <a:endCxn id="19" idx="2"/>
          </p:cNvCxnSpPr>
          <p:nvPr/>
        </p:nvCxnSpPr>
        <p:spPr>
          <a:xfrm>
            <a:off x="1828800" y="2438400"/>
            <a:ext cx="12954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6"/>
            <a:endCxn id="19" idx="3"/>
          </p:cNvCxnSpPr>
          <p:nvPr/>
        </p:nvCxnSpPr>
        <p:spPr>
          <a:xfrm flipV="1">
            <a:off x="1828800" y="2828645"/>
            <a:ext cx="1362355" cy="219355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124200" y="3657600"/>
            <a:ext cx="4572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endCxn id="25" idx="2"/>
          </p:cNvCxnSpPr>
          <p:nvPr/>
        </p:nvCxnSpPr>
        <p:spPr>
          <a:xfrm>
            <a:off x="1828800" y="3657600"/>
            <a:ext cx="12954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5" idx="3"/>
          </p:cNvCxnSpPr>
          <p:nvPr/>
        </p:nvCxnSpPr>
        <p:spPr>
          <a:xfrm flipV="1">
            <a:off x="1828800" y="4047845"/>
            <a:ext cx="1362355" cy="219355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124200" y="4800600"/>
            <a:ext cx="4572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>
            <a:off x="1828800" y="4800600"/>
            <a:ext cx="12954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8" idx="3"/>
          </p:cNvCxnSpPr>
          <p:nvPr/>
        </p:nvCxnSpPr>
        <p:spPr>
          <a:xfrm flipV="1">
            <a:off x="1828800" y="5190845"/>
            <a:ext cx="1362355" cy="219355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124200" y="6019800"/>
            <a:ext cx="4572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endCxn id="31" idx="2"/>
          </p:cNvCxnSpPr>
          <p:nvPr/>
        </p:nvCxnSpPr>
        <p:spPr>
          <a:xfrm>
            <a:off x="1828800" y="6019800"/>
            <a:ext cx="12954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1" idx="3"/>
          </p:cNvCxnSpPr>
          <p:nvPr/>
        </p:nvCxnSpPr>
        <p:spPr>
          <a:xfrm flipV="1">
            <a:off x="1828800" y="6410045"/>
            <a:ext cx="1362355" cy="219355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181600" y="2895600"/>
            <a:ext cx="4572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>
            <a:stCxn id="19" idx="6"/>
            <a:endCxn id="34" idx="2"/>
          </p:cNvCxnSpPr>
          <p:nvPr/>
        </p:nvCxnSpPr>
        <p:spPr>
          <a:xfrm>
            <a:off x="3581400" y="2667000"/>
            <a:ext cx="1600200" cy="4572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6"/>
            <a:endCxn id="34" idx="3"/>
          </p:cNvCxnSpPr>
          <p:nvPr/>
        </p:nvCxnSpPr>
        <p:spPr>
          <a:xfrm flipV="1">
            <a:off x="3581400" y="3285845"/>
            <a:ext cx="1667155" cy="60035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81600" y="5257800"/>
            <a:ext cx="4572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>
            <a:endCxn id="39" idx="2"/>
          </p:cNvCxnSpPr>
          <p:nvPr/>
        </p:nvCxnSpPr>
        <p:spPr>
          <a:xfrm>
            <a:off x="3581400" y="5029200"/>
            <a:ext cx="1600200" cy="4572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9" idx="3"/>
          </p:cNvCxnSpPr>
          <p:nvPr/>
        </p:nvCxnSpPr>
        <p:spPr>
          <a:xfrm flipV="1">
            <a:off x="3581400" y="5648045"/>
            <a:ext cx="1667155" cy="60035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934200" y="3962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>
            <a:stCxn id="34" idx="6"/>
            <a:endCxn id="42" idx="2"/>
          </p:cNvCxnSpPr>
          <p:nvPr/>
        </p:nvCxnSpPr>
        <p:spPr>
          <a:xfrm>
            <a:off x="5638800" y="3124200"/>
            <a:ext cx="12954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6"/>
            <a:endCxn id="42" idx="3"/>
          </p:cNvCxnSpPr>
          <p:nvPr/>
        </p:nvCxnSpPr>
        <p:spPr>
          <a:xfrm flipV="1">
            <a:off x="5638800" y="4352645"/>
            <a:ext cx="1362355" cy="11337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Higher-Level Units: </a:t>
            </a:r>
            <a:r>
              <a:rPr lang="en-US" dirty="0" err="1" smtClean="0"/>
              <a:t>Shader</a:t>
            </a:r>
            <a:r>
              <a:rPr lang="en-US" dirty="0" smtClean="0"/>
              <a:t> Graph</a:t>
            </a:r>
            <a:endParaRPr lang="en-US" dirty="0"/>
          </a:p>
        </p:txBody>
      </p:sp>
      <p:pic>
        <p:nvPicPr>
          <p:cNvPr id="26626" name="Picture 2" descr="http://www.3d-test.com/interviews/images/mental/m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700726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Higher-Level Units: Materials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2659856" cy="4525963"/>
          </a:xfrm>
        </p:spPr>
        <p:txBody>
          <a:bodyPr/>
          <a:lstStyle/>
          <a:p>
            <a:r>
              <a:rPr lang="en-US" dirty="0" smtClean="0"/>
              <a:t>Materials are instances of effects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vray.com/vray_for_cinema_4d/manual/media/material_layered_channels/vraymtl_material_ed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28800"/>
            <a:ext cx="5334000" cy="4868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Pixel </a:t>
            </a:r>
            <a:r>
              <a:rPr lang="en-US" dirty="0" err="1" smtClean="0"/>
              <a:t>Shader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Texture Samples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1524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Processing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524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H="1">
            <a:off x="1447800" y="2133600"/>
            <a:ext cx="1066800" cy="110799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Ø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276600"/>
            <a:ext cx="2057400" cy="99152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http://www.freeseamlesstextures.com/texture_tutorials/Seamless_Texture_Tutorial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2020013" cy="1348359"/>
          </a:xfrm>
          <a:prstGeom prst="rect">
            <a:avLst/>
          </a:prstGeom>
          <a:noFill/>
        </p:spPr>
      </p:pic>
      <p:sp>
        <p:nvSpPr>
          <p:cNvPr id="9" name="Cube 8"/>
          <p:cNvSpPr/>
          <p:nvPr/>
        </p:nvSpPr>
        <p:spPr>
          <a:xfrm>
            <a:off x="1295400" y="5334000"/>
            <a:ext cx="1447800" cy="1295400"/>
          </a:xfrm>
          <a:prstGeom prst="cub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3810000"/>
            <a:ext cx="2623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x,y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,…)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14" name="Curved Connector 13"/>
          <p:cNvCxnSpPr>
            <a:stCxn id="6" idx="1"/>
            <a:endCxn id="10" idx="1"/>
          </p:cNvCxnSpPr>
          <p:nvPr/>
        </p:nvCxnSpPr>
        <p:spPr>
          <a:xfrm>
            <a:off x="2514600" y="2687598"/>
            <a:ext cx="1219200" cy="1584067"/>
          </a:xfrm>
          <a:prstGeom prst="curvedConnector3">
            <a:avLst>
              <a:gd name="adj1" fmla="val 7710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3"/>
            <a:endCxn id="10" idx="1"/>
          </p:cNvCxnSpPr>
          <p:nvPr/>
        </p:nvCxnSpPr>
        <p:spPr>
          <a:xfrm>
            <a:off x="3048000" y="3326176"/>
            <a:ext cx="685800" cy="945489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21506" idx="3"/>
            <a:endCxn id="10" idx="1"/>
          </p:cNvCxnSpPr>
          <p:nvPr/>
        </p:nvCxnSpPr>
        <p:spPr>
          <a:xfrm flipV="1">
            <a:off x="3010613" y="4271665"/>
            <a:ext cx="723187" cy="60115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9" idx="5"/>
            <a:endCxn id="10" idx="1"/>
          </p:cNvCxnSpPr>
          <p:nvPr/>
        </p:nvCxnSpPr>
        <p:spPr>
          <a:xfrm flipV="1">
            <a:off x="2743200" y="4271665"/>
            <a:ext cx="990600" cy="154811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0" idx="0"/>
          </p:cNvCxnSpPr>
          <p:nvPr/>
        </p:nvCxnSpPr>
        <p:spPr>
          <a:xfrm rot="16200000" flipV="1">
            <a:off x="4084901" y="2849299"/>
            <a:ext cx="609600" cy="1311802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4673214" y="2313542"/>
            <a:ext cx="1165726" cy="1552547"/>
          </a:xfrm>
          <a:custGeom>
            <a:avLst/>
            <a:gdLst>
              <a:gd name="connsiteX0" fmla="*/ 416579 w 1165726"/>
              <a:gd name="connsiteY0" fmla="*/ 1443210 h 1552547"/>
              <a:gd name="connsiteX1" fmla="*/ 361494 w 1165726"/>
              <a:gd name="connsiteY1" fmla="*/ 1344058 h 1552547"/>
              <a:gd name="connsiteX2" fmla="*/ 328444 w 1165726"/>
              <a:gd name="connsiteY2" fmla="*/ 1311007 h 1552547"/>
              <a:gd name="connsiteX3" fmla="*/ 284376 w 1165726"/>
              <a:gd name="connsiteY3" fmla="*/ 1244906 h 1552547"/>
              <a:gd name="connsiteX4" fmla="*/ 229292 w 1165726"/>
              <a:gd name="connsiteY4" fmla="*/ 1178805 h 1552547"/>
              <a:gd name="connsiteX5" fmla="*/ 152174 w 1165726"/>
              <a:gd name="connsiteY5" fmla="*/ 1079653 h 1552547"/>
              <a:gd name="connsiteX6" fmla="*/ 130140 w 1165726"/>
              <a:gd name="connsiteY6" fmla="*/ 1046603 h 1552547"/>
              <a:gd name="connsiteX7" fmla="*/ 97090 w 1165726"/>
              <a:gd name="connsiteY7" fmla="*/ 980501 h 1552547"/>
              <a:gd name="connsiteX8" fmla="*/ 75056 w 1165726"/>
              <a:gd name="connsiteY8" fmla="*/ 903383 h 1552547"/>
              <a:gd name="connsiteX9" fmla="*/ 53022 w 1165726"/>
              <a:gd name="connsiteY9" fmla="*/ 837282 h 1552547"/>
              <a:gd name="connsiteX10" fmla="*/ 42005 w 1165726"/>
              <a:gd name="connsiteY10" fmla="*/ 782198 h 1552547"/>
              <a:gd name="connsiteX11" fmla="*/ 30988 w 1165726"/>
              <a:gd name="connsiteY11" fmla="*/ 738130 h 1552547"/>
              <a:gd name="connsiteX12" fmla="*/ 19972 w 1165726"/>
              <a:gd name="connsiteY12" fmla="*/ 672029 h 1552547"/>
              <a:gd name="connsiteX13" fmla="*/ 19972 w 1165726"/>
              <a:gd name="connsiteY13" fmla="*/ 352540 h 1552547"/>
              <a:gd name="connsiteX14" fmla="*/ 42005 w 1165726"/>
              <a:gd name="connsiteY14" fmla="*/ 286439 h 1552547"/>
              <a:gd name="connsiteX15" fmla="*/ 53022 w 1165726"/>
              <a:gd name="connsiteY15" fmla="*/ 253388 h 1552547"/>
              <a:gd name="connsiteX16" fmla="*/ 75056 w 1165726"/>
              <a:gd name="connsiteY16" fmla="*/ 220338 h 1552547"/>
              <a:gd name="connsiteX17" fmla="*/ 141157 w 1165726"/>
              <a:gd name="connsiteY17" fmla="*/ 176270 h 1552547"/>
              <a:gd name="connsiteX18" fmla="*/ 174208 w 1165726"/>
              <a:gd name="connsiteY18" fmla="*/ 154236 h 1552547"/>
              <a:gd name="connsiteX19" fmla="*/ 218275 w 1165726"/>
              <a:gd name="connsiteY19" fmla="*/ 132203 h 1552547"/>
              <a:gd name="connsiteX20" fmla="*/ 251326 w 1165726"/>
              <a:gd name="connsiteY20" fmla="*/ 110169 h 1552547"/>
              <a:gd name="connsiteX21" fmla="*/ 295393 w 1165726"/>
              <a:gd name="connsiteY21" fmla="*/ 88135 h 1552547"/>
              <a:gd name="connsiteX22" fmla="*/ 328444 w 1165726"/>
              <a:gd name="connsiteY22" fmla="*/ 66101 h 1552547"/>
              <a:gd name="connsiteX23" fmla="*/ 394545 w 1165726"/>
              <a:gd name="connsiteY23" fmla="*/ 44068 h 1552547"/>
              <a:gd name="connsiteX24" fmla="*/ 427596 w 1165726"/>
              <a:gd name="connsiteY24" fmla="*/ 33051 h 1552547"/>
              <a:gd name="connsiteX25" fmla="*/ 526747 w 1165726"/>
              <a:gd name="connsiteY25" fmla="*/ 11017 h 1552547"/>
              <a:gd name="connsiteX26" fmla="*/ 614882 w 1165726"/>
              <a:gd name="connsiteY26" fmla="*/ 0 h 1552547"/>
              <a:gd name="connsiteX27" fmla="*/ 868270 w 1165726"/>
              <a:gd name="connsiteY27" fmla="*/ 11017 h 1552547"/>
              <a:gd name="connsiteX28" fmla="*/ 934372 w 1165726"/>
              <a:gd name="connsiteY28" fmla="*/ 33051 h 1552547"/>
              <a:gd name="connsiteX29" fmla="*/ 989456 w 1165726"/>
              <a:gd name="connsiteY29" fmla="*/ 88135 h 1552547"/>
              <a:gd name="connsiteX30" fmla="*/ 1055557 w 1165726"/>
              <a:gd name="connsiteY30" fmla="*/ 154236 h 1552547"/>
              <a:gd name="connsiteX31" fmla="*/ 1088608 w 1165726"/>
              <a:gd name="connsiteY31" fmla="*/ 231354 h 1552547"/>
              <a:gd name="connsiteX32" fmla="*/ 1121658 w 1165726"/>
              <a:gd name="connsiteY32" fmla="*/ 264405 h 1552547"/>
              <a:gd name="connsiteX33" fmla="*/ 1143692 w 1165726"/>
              <a:gd name="connsiteY33" fmla="*/ 330506 h 1552547"/>
              <a:gd name="connsiteX34" fmla="*/ 1154709 w 1165726"/>
              <a:gd name="connsiteY34" fmla="*/ 363557 h 1552547"/>
              <a:gd name="connsiteX35" fmla="*/ 1165726 w 1165726"/>
              <a:gd name="connsiteY35" fmla="*/ 407624 h 1552547"/>
              <a:gd name="connsiteX36" fmla="*/ 1154709 w 1165726"/>
              <a:gd name="connsiteY36" fmla="*/ 661012 h 1552547"/>
              <a:gd name="connsiteX37" fmla="*/ 1132675 w 1165726"/>
              <a:gd name="connsiteY37" fmla="*/ 727113 h 1552547"/>
              <a:gd name="connsiteX38" fmla="*/ 1110641 w 1165726"/>
              <a:gd name="connsiteY38" fmla="*/ 793215 h 1552547"/>
              <a:gd name="connsiteX39" fmla="*/ 1077591 w 1165726"/>
              <a:gd name="connsiteY39" fmla="*/ 870333 h 1552547"/>
              <a:gd name="connsiteX40" fmla="*/ 1033523 w 1165726"/>
              <a:gd name="connsiteY40" fmla="*/ 936434 h 1552547"/>
              <a:gd name="connsiteX41" fmla="*/ 967422 w 1165726"/>
              <a:gd name="connsiteY41" fmla="*/ 1035586 h 1552547"/>
              <a:gd name="connsiteX42" fmla="*/ 945388 w 1165726"/>
              <a:gd name="connsiteY42" fmla="*/ 1068636 h 1552547"/>
              <a:gd name="connsiteX43" fmla="*/ 912338 w 1165726"/>
              <a:gd name="connsiteY43" fmla="*/ 1101687 h 1552547"/>
              <a:gd name="connsiteX44" fmla="*/ 868270 w 1165726"/>
              <a:gd name="connsiteY44" fmla="*/ 1167788 h 1552547"/>
              <a:gd name="connsiteX45" fmla="*/ 835220 w 1165726"/>
              <a:gd name="connsiteY45" fmla="*/ 1200839 h 1552547"/>
              <a:gd name="connsiteX46" fmla="*/ 813186 w 1165726"/>
              <a:gd name="connsiteY46" fmla="*/ 1233889 h 1552547"/>
              <a:gd name="connsiteX47" fmla="*/ 747085 w 1165726"/>
              <a:gd name="connsiteY47" fmla="*/ 1288974 h 1552547"/>
              <a:gd name="connsiteX48" fmla="*/ 725051 w 1165726"/>
              <a:gd name="connsiteY48" fmla="*/ 1322024 h 1552547"/>
              <a:gd name="connsiteX49" fmla="*/ 692000 w 1165726"/>
              <a:gd name="connsiteY49" fmla="*/ 1344058 h 1552547"/>
              <a:gd name="connsiteX50" fmla="*/ 592849 w 1165726"/>
              <a:gd name="connsiteY50" fmla="*/ 1432193 h 1552547"/>
              <a:gd name="connsiteX51" fmla="*/ 537764 w 1165726"/>
              <a:gd name="connsiteY51" fmla="*/ 1476260 h 1552547"/>
              <a:gd name="connsiteX52" fmla="*/ 515731 w 1165726"/>
              <a:gd name="connsiteY52" fmla="*/ 1509311 h 1552547"/>
              <a:gd name="connsiteX53" fmla="*/ 482680 w 1165726"/>
              <a:gd name="connsiteY53" fmla="*/ 1520328 h 1552547"/>
              <a:gd name="connsiteX54" fmla="*/ 394545 w 1165726"/>
              <a:gd name="connsiteY54" fmla="*/ 1542362 h 15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65726" h="1552547">
                <a:moveTo>
                  <a:pt x="416579" y="1443210"/>
                </a:moveTo>
                <a:cubicBezTo>
                  <a:pt x="402725" y="1401648"/>
                  <a:pt x="399377" y="1381943"/>
                  <a:pt x="361494" y="1344058"/>
                </a:cubicBezTo>
                <a:cubicBezTo>
                  <a:pt x="350477" y="1333041"/>
                  <a:pt x="338009" y="1323305"/>
                  <a:pt x="328444" y="1311007"/>
                </a:cubicBezTo>
                <a:cubicBezTo>
                  <a:pt x="312186" y="1290104"/>
                  <a:pt x="303101" y="1263631"/>
                  <a:pt x="284376" y="1244906"/>
                </a:cubicBezTo>
                <a:cubicBezTo>
                  <a:pt x="187820" y="1148350"/>
                  <a:pt x="305982" y="1270834"/>
                  <a:pt x="229292" y="1178805"/>
                </a:cubicBezTo>
                <a:cubicBezTo>
                  <a:pt x="142996" y="1075250"/>
                  <a:pt x="263555" y="1246724"/>
                  <a:pt x="152174" y="1079653"/>
                </a:cubicBezTo>
                <a:lnTo>
                  <a:pt x="130140" y="1046603"/>
                </a:lnTo>
                <a:cubicBezTo>
                  <a:pt x="102449" y="963531"/>
                  <a:pt x="139801" y="1065924"/>
                  <a:pt x="97090" y="980501"/>
                </a:cubicBezTo>
                <a:cubicBezTo>
                  <a:pt x="87833" y="961986"/>
                  <a:pt x="80352" y="921036"/>
                  <a:pt x="75056" y="903383"/>
                </a:cubicBezTo>
                <a:cubicBezTo>
                  <a:pt x="68382" y="881137"/>
                  <a:pt x="57577" y="860057"/>
                  <a:pt x="53022" y="837282"/>
                </a:cubicBezTo>
                <a:cubicBezTo>
                  <a:pt x="49350" y="818921"/>
                  <a:pt x="46067" y="800477"/>
                  <a:pt x="42005" y="782198"/>
                </a:cubicBezTo>
                <a:cubicBezTo>
                  <a:pt x="38720" y="767417"/>
                  <a:pt x="33957" y="752977"/>
                  <a:pt x="30988" y="738130"/>
                </a:cubicBezTo>
                <a:cubicBezTo>
                  <a:pt x="26607" y="716226"/>
                  <a:pt x="23644" y="694063"/>
                  <a:pt x="19972" y="672029"/>
                </a:cubicBezTo>
                <a:cubicBezTo>
                  <a:pt x="9294" y="533218"/>
                  <a:pt x="0" y="499007"/>
                  <a:pt x="19972" y="352540"/>
                </a:cubicBezTo>
                <a:cubicBezTo>
                  <a:pt x="23110" y="329528"/>
                  <a:pt x="34661" y="308473"/>
                  <a:pt x="42005" y="286439"/>
                </a:cubicBezTo>
                <a:cubicBezTo>
                  <a:pt x="45677" y="275422"/>
                  <a:pt x="46580" y="263050"/>
                  <a:pt x="53022" y="253388"/>
                </a:cubicBezTo>
                <a:cubicBezTo>
                  <a:pt x="60367" y="242371"/>
                  <a:pt x="65091" y="229057"/>
                  <a:pt x="75056" y="220338"/>
                </a:cubicBezTo>
                <a:cubicBezTo>
                  <a:pt x="94985" y="202900"/>
                  <a:pt x="119123" y="190959"/>
                  <a:pt x="141157" y="176270"/>
                </a:cubicBezTo>
                <a:cubicBezTo>
                  <a:pt x="152174" y="168925"/>
                  <a:pt x="162365" y="160157"/>
                  <a:pt x="174208" y="154236"/>
                </a:cubicBezTo>
                <a:cubicBezTo>
                  <a:pt x="188897" y="146892"/>
                  <a:pt x="204016" y="140351"/>
                  <a:pt x="218275" y="132203"/>
                </a:cubicBezTo>
                <a:cubicBezTo>
                  <a:pt x="229771" y="125634"/>
                  <a:pt x="239830" y="116738"/>
                  <a:pt x="251326" y="110169"/>
                </a:cubicBezTo>
                <a:cubicBezTo>
                  <a:pt x="265585" y="102021"/>
                  <a:pt x="281134" y="96283"/>
                  <a:pt x="295393" y="88135"/>
                </a:cubicBezTo>
                <a:cubicBezTo>
                  <a:pt x="306889" y="81566"/>
                  <a:pt x="316344" y="71479"/>
                  <a:pt x="328444" y="66101"/>
                </a:cubicBezTo>
                <a:cubicBezTo>
                  <a:pt x="349668" y="56668"/>
                  <a:pt x="372511" y="51412"/>
                  <a:pt x="394545" y="44068"/>
                </a:cubicBezTo>
                <a:cubicBezTo>
                  <a:pt x="405562" y="40396"/>
                  <a:pt x="416330" y="35868"/>
                  <a:pt x="427596" y="33051"/>
                </a:cubicBezTo>
                <a:cubicBezTo>
                  <a:pt x="462687" y="24278"/>
                  <a:pt x="490383" y="16612"/>
                  <a:pt x="526747" y="11017"/>
                </a:cubicBezTo>
                <a:cubicBezTo>
                  <a:pt x="556010" y="6515"/>
                  <a:pt x="585504" y="3672"/>
                  <a:pt x="614882" y="0"/>
                </a:cubicBezTo>
                <a:cubicBezTo>
                  <a:pt x="699345" y="3672"/>
                  <a:pt x="784176" y="2318"/>
                  <a:pt x="868270" y="11017"/>
                </a:cubicBezTo>
                <a:cubicBezTo>
                  <a:pt x="891373" y="13407"/>
                  <a:pt x="934372" y="33051"/>
                  <a:pt x="934372" y="33051"/>
                </a:cubicBezTo>
                <a:cubicBezTo>
                  <a:pt x="1002475" y="78454"/>
                  <a:pt x="936041" y="28044"/>
                  <a:pt x="989456" y="88135"/>
                </a:cubicBezTo>
                <a:cubicBezTo>
                  <a:pt x="1010158" y="111424"/>
                  <a:pt x="1055557" y="154236"/>
                  <a:pt x="1055557" y="154236"/>
                </a:cubicBezTo>
                <a:cubicBezTo>
                  <a:pt x="1064548" y="181209"/>
                  <a:pt x="1071590" y="207529"/>
                  <a:pt x="1088608" y="231354"/>
                </a:cubicBezTo>
                <a:cubicBezTo>
                  <a:pt x="1097664" y="244032"/>
                  <a:pt x="1110641" y="253388"/>
                  <a:pt x="1121658" y="264405"/>
                </a:cubicBezTo>
                <a:lnTo>
                  <a:pt x="1143692" y="330506"/>
                </a:lnTo>
                <a:cubicBezTo>
                  <a:pt x="1147364" y="341523"/>
                  <a:pt x="1151892" y="352291"/>
                  <a:pt x="1154709" y="363557"/>
                </a:cubicBezTo>
                <a:lnTo>
                  <a:pt x="1165726" y="407624"/>
                </a:lnTo>
                <a:cubicBezTo>
                  <a:pt x="1162054" y="492087"/>
                  <a:pt x="1163408" y="576918"/>
                  <a:pt x="1154709" y="661012"/>
                </a:cubicBezTo>
                <a:cubicBezTo>
                  <a:pt x="1152319" y="684114"/>
                  <a:pt x="1140020" y="705079"/>
                  <a:pt x="1132675" y="727113"/>
                </a:cubicBezTo>
                <a:lnTo>
                  <a:pt x="1110641" y="793215"/>
                </a:lnTo>
                <a:cubicBezTo>
                  <a:pt x="1099244" y="827408"/>
                  <a:pt x="1098013" y="836296"/>
                  <a:pt x="1077591" y="870333"/>
                </a:cubicBezTo>
                <a:cubicBezTo>
                  <a:pt x="1063966" y="893040"/>
                  <a:pt x="1048212" y="914400"/>
                  <a:pt x="1033523" y="936434"/>
                </a:cubicBezTo>
                <a:lnTo>
                  <a:pt x="967422" y="1035586"/>
                </a:lnTo>
                <a:cubicBezTo>
                  <a:pt x="960077" y="1046603"/>
                  <a:pt x="954750" y="1059273"/>
                  <a:pt x="945388" y="1068636"/>
                </a:cubicBezTo>
                <a:cubicBezTo>
                  <a:pt x="934371" y="1079653"/>
                  <a:pt x="921903" y="1089389"/>
                  <a:pt x="912338" y="1101687"/>
                </a:cubicBezTo>
                <a:cubicBezTo>
                  <a:pt x="896080" y="1122590"/>
                  <a:pt x="886995" y="1149063"/>
                  <a:pt x="868270" y="1167788"/>
                </a:cubicBezTo>
                <a:cubicBezTo>
                  <a:pt x="857253" y="1178805"/>
                  <a:pt x="845194" y="1188870"/>
                  <a:pt x="835220" y="1200839"/>
                </a:cubicBezTo>
                <a:cubicBezTo>
                  <a:pt x="826744" y="1211011"/>
                  <a:pt x="822549" y="1224527"/>
                  <a:pt x="813186" y="1233889"/>
                </a:cubicBezTo>
                <a:cubicBezTo>
                  <a:pt x="726529" y="1320545"/>
                  <a:pt x="837321" y="1180691"/>
                  <a:pt x="747085" y="1288974"/>
                </a:cubicBezTo>
                <a:cubicBezTo>
                  <a:pt x="738609" y="1299146"/>
                  <a:pt x="734414" y="1312662"/>
                  <a:pt x="725051" y="1322024"/>
                </a:cubicBezTo>
                <a:cubicBezTo>
                  <a:pt x="715688" y="1331387"/>
                  <a:pt x="701896" y="1335261"/>
                  <a:pt x="692000" y="1344058"/>
                </a:cubicBezTo>
                <a:cubicBezTo>
                  <a:pt x="578801" y="1444679"/>
                  <a:pt x="667860" y="1382184"/>
                  <a:pt x="592849" y="1432193"/>
                </a:cubicBezTo>
                <a:cubicBezTo>
                  <a:pt x="529700" y="1526916"/>
                  <a:pt x="613786" y="1415442"/>
                  <a:pt x="537764" y="1476260"/>
                </a:cubicBezTo>
                <a:cubicBezTo>
                  <a:pt x="527425" y="1484531"/>
                  <a:pt x="526070" y="1501040"/>
                  <a:pt x="515731" y="1509311"/>
                </a:cubicBezTo>
                <a:cubicBezTo>
                  <a:pt x="506663" y="1516566"/>
                  <a:pt x="493067" y="1515135"/>
                  <a:pt x="482680" y="1520328"/>
                </a:cubicBezTo>
                <a:cubicBezTo>
                  <a:pt x="418242" y="1552547"/>
                  <a:pt x="485209" y="1542362"/>
                  <a:pt x="394545" y="1542362"/>
                </a:cubicBezTo>
              </a:path>
            </a:pathLst>
          </a:cu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43800" y="4114800"/>
            <a:ext cx="304800" cy="304800"/>
          </a:xfrm>
          <a:prstGeom prst="rect">
            <a:avLst/>
          </a:prstGeom>
          <a:solidFill>
            <a:srgbClr val="FFFF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24"/>
          <p:cNvCxnSpPr>
            <a:stCxn id="10" idx="3"/>
            <a:endCxn id="34" idx="1"/>
          </p:cNvCxnSpPr>
          <p:nvPr/>
        </p:nvCxnSpPr>
        <p:spPr>
          <a:xfrm flipV="1">
            <a:off x="6357403" y="4267200"/>
            <a:ext cx="1186397" cy="4465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81400" y="5638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Constants – Floats, Vectors, Matrices</a:t>
            </a:r>
            <a:endParaRPr lang="en-US" sz="1600" dirty="0"/>
          </a:p>
        </p:txBody>
      </p:sp>
      <p:cxnSp>
        <p:nvCxnSpPr>
          <p:cNvPr id="39" name="Curved Connector 24"/>
          <p:cNvCxnSpPr>
            <a:stCxn id="38" idx="0"/>
            <a:endCxn id="10" idx="2"/>
          </p:cNvCxnSpPr>
          <p:nvPr/>
        </p:nvCxnSpPr>
        <p:spPr>
          <a:xfrm rot="16200000" flipV="1">
            <a:off x="4603716" y="5175216"/>
            <a:ext cx="905470" cy="21698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81800" y="4648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(R,G,B,A)</a:t>
            </a:r>
            <a:endParaRPr lang="en-US" sz="1600" dirty="0"/>
          </a:p>
        </p:txBody>
      </p:sp>
      <p:sp>
        <p:nvSpPr>
          <p:cNvPr id="47" name="Rectangle 46"/>
          <p:cNvSpPr/>
          <p:nvPr/>
        </p:nvSpPr>
        <p:spPr>
          <a:xfrm>
            <a:off x="7696200" y="4267200"/>
            <a:ext cx="304800" cy="304800"/>
          </a:xfrm>
          <a:prstGeom prst="rect">
            <a:avLst/>
          </a:prstGeom>
          <a:solidFill>
            <a:schemeClr val="accent2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924800" y="4114800"/>
            <a:ext cx="304800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1193</TotalTime>
  <Words>432</Words>
  <Application>Microsoft Office PowerPoint</Application>
  <PresentationFormat>On-screen Show (4:3)</PresentationFormat>
  <Paragraphs>152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Metro</vt:lpstr>
      <vt:lpstr>Package</vt:lpstr>
      <vt:lpstr>Pixel shaders: Eye Candy and Beyond</vt:lpstr>
      <vt:lpstr>What I’ll be Talking About</vt:lpstr>
      <vt:lpstr>Pipeline Levels of Detail</vt:lpstr>
      <vt:lpstr>Vertex/Pixel Shader Comparison</vt:lpstr>
      <vt:lpstr>General Pixel Shader Model</vt:lpstr>
      <vt:lpstr>Higher-Level Units</vt:lpstr>
      <vt:lpstr>Higher-Level Units: Shader Graph</vt:lpstr>
      <vt:lpstr>Higher-Level Units: Materials</vt:lpstr>
      <vt:lpstr>General Pixel Shader Model</vt:lpstr>
      <vt:lpstr>Textureless Shaders</vt:lpstr>
      <vt:lpstr>One-Dimensional Textures</vt:lpstr>
      <vt:lpstr>Palette Mapping</vt:lpstr>
      <vt:lpstr>Two-Dimensional Textures</vt:lpstr>
      <vt:lpstr>Environment Mapping</vt:lpstr>
      <vt:lpstr>Displacement Mapping</vt:lpstr>
      <vt:lpstr>Parallax / Relief Mapping</vt:lpstr>
      <vt:lpstr>Stencil Buffer</vt:lpstr>
      <vt:lpstr>Volumetric Textures</vt:lpstr>
      <vt:lpstr>Volumetric Rendering</vt:lpstr>
      <vt:lpstr>Tools: Drawing APIs</vt:lpstr>
      <vt:lpstr>Tools: Shader Creation</vt:lpstr>
      <vt:lpstr>References</vt:lpstr>
      <vt:lpstr>Images</vt:lpstr>
      <vt:lpstr>Have 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 shaders and techniques</dc:title>
  <dc:creator>Nick Kitten</dc:creator>
  <cp:lastModifiedBy>Nick Kitten</cp:lastModifiedBy>
  <cp:revision>125</cp:revision>
  <dcterms:created xsi:type="dcterms:W3CDTF">2010-04-02T00:28:14Z</dcterms:created>
  <dcterms:modified xsi:type="dcterms:W3CDTF">2010-04-02T20:23:17Z</dcterms:modified>
</cp:coreProperties>
</file>